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1315" y="-67"/>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plotArea>
      <c:layout>
        <c:manualLayout>
          <c:layoutTarget val="inner"/>
          <c:xMode val="edge"/>
          <c:yMode val="edge"/>
          <c:x val="6.6978999999999997E-2"/>
          <c:y val="6.9872100000000006E-2"/>
          <c:w val="0.90321600000000002"/>
          <c:h val="0.81672900000000004"/>
        </c:manualLayout>
      </c:layout>
      <c:lineChart>
        <c:grouping val="standard"/>
        <c:varyColors val="0"/>
        <c:ser>
          <c:idx val="0"/>
          <c:order val="0"/>
          <c:tx>
            <c:strRef>
              <c:f>Sheet1!$A$2</c:f>
              <c:strCache>
                <c:ptCount val="1"/>
                <c:pt idx="0">
                  <c:v>Env Giving</c:v>
                </c:pt>
              </c:strCache>
            </c:strRef>
          </c:tx>
          <c:spPr>
            <a:ln w="76200" cap="flat">
              <a:solidFill>
                <a:schemeClr val="accent5">
                  <a:hueOff val="-411174"/>
                  <a:satOff val="4030"/>
                  <a:lumOff val="-29867"/>
                </a:schemeClr>
              </a:solidFill>
              <a:prstDash val="solid"/>
              <a:miter lim="400000"/>
            </a:ln>
            <a:effectLst/>
          </c:spPr>
          <c:marker>
            <c:symbol val="circle"/>
            <c:size val="14"/>
            <c:spPr>
              <a:noFill/>
              <a:ln w="76200" cap="flat">
                <a:solidFill>
                  <a:schemeClr val="accent5">
                    <a:hueOff val="-411174"/>
                    <a:satOff val="4030"/>
                    <a:lumOff val="-29867"/>
                  </a:schemeClr>
                </a:solidFill>
                <a:prstDash val="solid"/>
                <a:miter lim="400000"/>
              </a:ln>
              <a:effectLst/>
            </c:spPr>
          </c:marker>
          <c:cat>
            <c:strRef>
              <c:f>Sheet1!$B$1:$G$1</c:f>
              <c:strCache>
                <c:ptCount val="6"/>
                <c:pt idx="0">
                  <c:v>2010</c:v>
                </c:pt>
                <c:pt idx="1">
                  <c:v>2011</c:v>
                </c:pt>
                <c:pt idx="2">
                  <c:v>2012</c:v>
                </c:pt>
                <c:pt idx="3">
                  <c:v>2013</c:v>
                </c:pt>
                <c:pt idx="4">
                  <c:v>2014</c:v>
                </c:pt>
                <c:pt idx="5">
                  <c:v>2015</c:v>
                </c:pt>
              </c:strCache>
            </c:strRef>
          </c:cat>
          <c:val>
            <c:numRef>
              <c:f>Sheet1!$B$2:$G$2</c:f>
              <c:numCache>
                <c:formatCode>General</c:formatCode>
                <c:ptCount val="6"/>
                <c:pt idx="0">
                  <c:v>543.9</c:v>
                </c:pt>
                <c:pt idx="1">
                  <c:v>547.5</c:v>
                </c:pt>
                <c:pt idx="2">
                  <c:v>541</c:v>
                </c:pt>
                <c:pt idx="3">
                  <c:v>540.29999999999995</c:v>
                </c:pt>
                <c:pt idx="4">
                  <c:v>509.5</c:v>
                </c:pt>
                <c:pt idx="5">
                  <c:v>507.9</c:v>
                </c:pt>
              </c:numCache>
            </c:numRef>
          </c:val>
          <c:smooth val="0"/>
        </c:ser>
        <c:dLbls>
          <c:showLegendKey val="0"/>
          <c:showVal val="0"/>
          <c:showCatName val="0"/>
          <c:showSerName val="0"/>
          <c:showPercent val="0"/>
          <c:showBubbleSize val="0"/>
        </c:dLbls>
        <c:marker val="1"/>
        <c:smooth val="0"/>
        <c:axId val="112187648"/>
        <c:axId val="129655168"/>
      </c:lineChart>
      <c:catAx>
        <c:axId val="112187648"/>
        <c:scaling>
          <c:orientation val="minMax"/>
        </c:scaling>
        <c:delete val="0"/>
        <c:axPos val="b"/>
        <c:numFmt formatCode="General" sourceLinked="0"/>
        <c:majorTickMark val="none"/>
        <c:minorTickMark val="none"/>
        <c:tickLblPos val="low"/>
        <c:spPr>
          <a:ln w="12700" cap="flat">
            <a:solidFill>
              <a:srgbClr val="B8B8B8"/>
            </a:solidFill>
            <a:prstDash val="solid"/>
            <a:miter lim="400000"/>
          </a:ln>
        </c:spPr>
        <c:txPr>
          <a:bodyPr rot="0"/>
          <a:lstStyle/>
          <a:p>
            <a:pPr>
              <a:defRPr sz="2400" b="0" i="0" u="none" strike="noStrike">
                <a:solidFill>
                  <a:srgbClr val="3B3936"/>
                </a:solidFill>
                <a:latin typeface="Trebuchet MS"/>
              </a:defRPr>
            </a:pPr>
            <a:endParaRPr lang="en-US"/>
          </a:p>
        </c:txPr>
        <c:crossAx val="129655168"/>
        <c:crosses val="autoZero"/>
        <c:auto val="1"/>
        <c:lblAlgn val="ctr"/>
        <c:lblOffset val="100"/>
        <c:noMultiLvlLbl val="1"/>
      </c:catAx>
      <c:valAx>
        <c:axId val="129655168"/>
        <c:scaling>
          <c:orientation val="minMax"/>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a:defRPr sz="2400" b="0" i="0" u="none" strike="noStrike">
                <a:solidFill>
                  <a:srgbClr val="3B3936"/>
                </a:solidFill>
                <a:latin typeface="Trebuchet MS"/>
              </a:defRPr>
            </a:pPr>
            <a:endParaRPr lang="en-US"/>
          </a:p>
        </c:txPr>
        <c:crossAx val="112187648"/>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xfrm>
            <a:off x="1143000" y="685800"/>
            <a:ext cx="4572000" cy="3429000"/>
          </a:xfrm>
          <a:prstGeom prst="rect">
            <a:avLst/>
          </a:prstGeom>
        </p:spPr>
        <p:txBody>
          <a:bodyPr/>
          <a:lstStyle/>
          <a:p>
            <a:endParaRPr/>
          </a:p>
        </p:txBody>
      </p:sp>
      <p:sp>
        <p:nvSpPr>
          <p:cNvPr id="140" name="Shape 14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91924358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6" name="Shape 26"/>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Shape 27"/>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8" name="Shape 28"/>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9" name="Shape 29"/>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0" name="Shape 30"/>
          <p:cNvSpPr>
            <a:spLocks noGrp="1"/>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31" name="Shape 31"/>
          <p:cNvSpPr>
            <a:spLocks noGrp="1"/>
          </p:cNvSpPr>
          <p:nvPr>
            <p:ph type="pic" idx="14"/>
          </p:nvPr>
        </p:nvSpPr>
        <p:spPr>
          <a:xfrm>
            <a:off x="596900" y="633461"/>
            <a:ext cx="11811000" cy="5207001"/>
          </a:xfrm>
          <a:prstGeom prst="rect">
            <a:avLst/>
          </a:prstGeom>
          <a:ln w="9525">
            <a:round/>
          </a:ln>
        </p:spPr>
        <p:txBody>
          <a:bodyPr lIns="91439" tIns="45719" rIns="91439" bIns="45719" anchor="t">
            <a:noAutofit/>
          </a:bodyPr>
          <a:lstStyle/>
          <a:p>
            <a:endParaRPr/>
          </a:p>
        </p:txBody>
      </p:sp>
      <p:sp>
        <p:nvSpPr>
          <p:cNvPr id="32" name="Shape 32"/>
          <p:cNvSpPr>
            <a:spLocks noGrp="1"/>
          </p:cNvSpPr>
          <p:nvPr>
            <p:ph type="title"/>
          </p:nvPr>
        </p:nvSpPr>
        <p:spPr>
          <a:xfrm>
            <a:off x="508000" y="6680200"/>
            <a:ext cx="7200900" cy="2413000"/>
          </a:xfrm>
          <a:prstGeom prst="rect">
            <a:avLst/>
          </a:prstGeom>
        </p:spPr>
        <p:txBody>
          <a:bodyPr/>
          <a:lstStyle>
            <a:lvl1pPr algn="l"/>
          </a:lstStyle>
          <a:p>
            <a:r>
              <a:t>Title Text</a:t>
            </a:r>
          </a:p>
        </p:txBody>
      </p:sp>
      <p:sp>
        <p:nvSpPr>
          <p:cNvPr id="33" name="Shape 33"/>
          <p:cNvSpPr>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1" name="Shape 41"/>
          <p:cNvSpPr>
            <a:spLocks noGrp="1"/>
          </p:cNvSpPr>
          <p:nvPr>
            <p:ph type="title"/>
          </p:nvPr>
        </p:nvSpPr>
        <p:spPr>
          <a:xfrm>
            <a:off x="508000" y="3670300"/>
            <a:ext cx="11988800" cy="2413000"/>
          </a:xfrm>
          <a:prstGeom prst="rect">
            <a:avLst/>
          </a:prstGeom>
        </p:spPr>
        <p:txBody>
          <a:bodyPr/>
          <a:lstStyle/>
          <a:p>
            <a:r>
              <a:t>Title Text</a:t>
            </a:r>
          </a:p>
        </p:txBody>
      </p:sp>
      <p:sp>
        <p:nvSpPr>
          <p:cNvPr id="42" name="Shape 4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Shape 49"/>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Shape 50"/>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Shape 52"/>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3" name="Shape 53"/>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Shape 54"/>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hape 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r>
              <a:t>Title Text</a:t>
            </a:r>
          </a:p>
        </p:txBody>
      </p:sp>
      <p:sp>
        <p:nvSpPr>
          <p:cNvPr id="63" name="Shape 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Shape 70"/>
          <p:cNvSpPr>
            <a:spLocks noGrp="1"/>
          </p:cNvSpPr>
          <p:nvPr>
            <p:ph type="title"/>
          </p:nvPr>
        </p:nvSpPr>
        <p:spPr>
          <a:prstGeom prst="rect">
            <a:avLst/>
          </a:prstGeom>
        </p:spPr>
        <p:txBody>
          <a:bodyPr/>
          <a:lstStyle/>
          <a:p>
            <a:r>
              <a:t>Title Text</a:t>
            </a:r>
          </a:p>
        </p:txBody>
      </p:sp>
      <p:sp>
        <p:nvSpPr>
          <p:cNvPr id="71" name="Shape 7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hape 7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Shape 79"/>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0" name="Shape 80"/>
          <p:cNvSpPr>
            <a:spLocks noGrp="1"/>
          </p:cNvSpPr>
          <p:nvPr>
            <p:ph type="title"/>
          </p:nvPr>
        </p:nvSpPr>
        <p:spPr>
          <a:prstGeom prst="rect">
            <a:avLst/>
          </a:prstGeom>
        </p:spPr>
        <p:txBody>
          <a:bodyPr/>
          <a:lstStyle/>
          <a:p>
            <a:r>
              <a:t>Title Text</a:t>
            </a:r>
          </a:p>
        </p:txBody>
      </p:sp>
      <p:sp>
        <p:nvSpPr>
          <p:cNvPr id="81" name="Shape 81"/>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Shape 89"/>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8" name="Shape 98"/>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Shape 107"/>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Shape 108"/>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hape 1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Shape 116"/>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7" name="Shape 1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Shape 12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31" name="Shape 131"/>
          <p:cNvSpPr>
            <a:spLocks noGrp="1"/>
          </p:cNvSpPr>
          <p:nvPr>
            <p:ph type="title"/>
          </p:nvPr>
        </p:nvSpPr>
        <p:spPr>
          <a:prstGeom prst="rect">
            <a:avLst/>
          </a:prstGeom>
        </p:spPr>
        <p:txBody>
          <a:bodyPr/>
          <a:lstStyle/>
          <a:p>
            <a:r>
              <a:t>Title Text</a:t>
            </a:r>
          </a:p>
        </p:txBody>
      </p:sp>
      <p:sp>
        <p:nvSpPr>
          <p:cNvPr id="132" name="Shape 13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3" name="Shape 13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845820" marR="0" indent="-84582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2" name="IMG_4102.jpeg"/>
          <p:cNvPicPr>
            <a:picLocks noGrp="1" noChangeAspect="1"/>
          </p:cNvPicPr>
          <p:nvPr>
            <p:ph type="pic" idx="14"/>
          </p:nvPr>
        </p:nvPicPr>
        <p:blipFill>
          <a:blip r:embed="rId2">
            <a:extLst/>
          </a:blip>
          <a:srcRect l="3461" t="5606" r="107" b="5606"/>
          <a:stretch>
            <a:fillRect/>
          </a:stretch>
        </p:blipFill>
        <p:spPr>
          <a:xfrm>
            <a:off x="1890712" y="165100"/>
            <a:ext cx="9223401" cy="6369167"/>
          </a:xfrm>
          <a:prstGeom prst="rect">
            <a:avLst/>
          </a:prstGeom>
          <a:ln w="25400">
            <a:miter lim="400000"/>
          </a:ln>
          <a:effectLst>
            <a:outerShdw blurRad="190500" dist="101600" dir="5400000" rotWithShape="0">
              <a:srgbClr val="000000">
                <a:alpha val="40000"/>
              </a:srgbClr>
            </a:outerShdw>
          </a:effectLst>
        </p:spPr>
      </p:pic>
      <p:sp>
        <p:nvSpPr>
          <p:cNvPr id="143" name="Shape 143"/>
          <p:cNvSpPr>
            <a:spLocks noGrp="1"/>
          </p:cNvSpPr>
          <p:nvPr>
            <p:ph type="title"/>
          </p:nvPr>
        </p:nvSpPr>
        <p:spPr>
          <a:xfrm>
            <a:off x="631695" y="6623050"/>
            <a:ext cx="7200901" cy="1969780"/>
          </a:xfrm>
          <a:prstGeom prst="rect">
            <a:avLst/>
          </a:prstGeom>
        </p:spPr>
        <p:txBody>
          <a:bodyPr/>
          <a:lstStyle>
            <a:lvl1pPr algn="ctr">
              <a:lnSpc>
                <a:spcPct val="100000"/>
              </a:lnSpc>
              <a:spcBef>
                <a:spcPts val="0"/>
              </a:spcBef>
              <a:defRPr sz="5500" b="1">
                <a:solidFill>
                  <a:schemeClr val="accent5">
                    <a:hueOff val="-411174"/>
                    <a:satOff val="4030"/>
                    <a:lumOff val="-29867"/>
                  </a:schemeClr>
                </a:solidFill>
                <a:latin typeface="Trebuchet MS"/>
                <a:ea typeface="Trebuchet MS"/>
                <a:cs typeface="Trebuchet MS"/>
                <a:sym typeface="Trebuchet MS"/>
              </a:defRPr>
            </a:lvl1pPr>
          </a:lstStyle>
          <a:p>
            <a:r>
              <a:t>The Path Forward</a:t>
            </a:r>
          </a:p>
        </p:txBody>
      </p:sp>
      <p:pic>
        <p:nvPicPr>
          <p:cNvPr id="144" name="LutheranLogo_Final.pdf"/>
          <p:cNvPicPr>
            <a:picLocks noChangeAspect="1"/>
          </p:cNvPicPr>
          <p:nvPr/>
        </p:nvPicPr>
        <p:blipFill>
          <a:blip r:embed="rId3">
            <a:extLst/>
          </a:blip>
          <a:stretch>
            <a:fillRect/>
          </a:stretch>
        </p:blipFill>
        <p:spPr>
          <a:xfrm>
            <a:off x="8156009" y="7053555"/>
            <a:ext cx="4165462" cy="1108769"/>
          </a:xfrm>
          <a:prstGeom prst="rect">
            <a:avLst/>
          </a:prstGeom>
          <a:ln w="12700">
            <a:miter lim="400000"/>
          </a:ln>
        </p:spPr>
      </p:pic>
      <p:sp>
        <p:nvSpPr>
          <p:cNvPr id="145" name="Shape 145"/>
          <p:cNvSpPr/>
          <p:nvPr/>
        </p:nvSpPr>
        <p:spPr>
          <a:xfrm>
            <a:off x="1811402" y="7868919"/>
            <a:ext cx="5333713"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r">
              <a:defRPr sz="1700" b="1">
                <a:solidFill>
                  <a:srgbClr val="1696B7"/>
                </a:solidFill>
                <a:latin typeface="Trebuchet MS"/>
                <a:ea typeface="Trebuchet MS"/>
                <a:cs typeface="Trebuchet MS"/>
                <a:sym typeface="Trebuchet MS"/>
              </a:defRPr>
            </a:lvl1pPr>
          </a:lstStyle>
          <a:p>
            <a:r>
              <a:t>Presentation to Our Congregation</a:t>
            </a:r>
          </a:p>
        </p:txBody>
      </p:sp>
      <p:sp>
        <p:nvSpPr>
          <p:cNvPr id="146" name="Shape 146"/>
          <p:cNvSpPr/>
          <p:nvPr/>
        </p:nvSpPr>
        <p:spPr>
          <a:xfrm>
            <a:off x="1811402" y="8148319"/>
            <a:ext cx="5333713"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r">
              <a:defRPr sz="1700" b="1">
                <a:solidFill>
                  <a:srgbClr val="1696B7"/>
                </a:solidFill>
                <a:latin typeface="Trebuchet MS"/>
                <a:ea typeface="Trebuchet MS"/>
                <a:cs typeface="Trebuchet MS"/>
                <a:sym typeface="Trebuchet MS"/>
              </a:defRPr>
            </a:lvl1pPr>
          </a:lstStyle>
          <a:p>
            <a:r>
              <a:t>Sunday, May 29, 2016 &amp; Sunday, June 5, 2016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 name="Shape 148"/>
          <p:cNvSpPr>
            <a:spLocks noGrp="1"/>
          </p:cNvSpPr>
          <p:nvPr>
            <p:ph type="title"/>
          </p:nvPr>
        </p:nvSpPr>
        <p:spPr>
          <a:xfrm>
            <a:off x="508000" y="793750"/>
            <a:ext cx="11988800" cy="1219200"/>
          </a:xfrm>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Our Journey Continues …</a:t>
            </a:r>
          </a:p>
        </p:txBody>
      </p:sp>
      <p:sp>
        <p:nvSpPr>
          <p:cNvPr id="149" name="Shape 149"/>
          <p:cNvSpPr>
            <a:spLocks noGrp="1"/>
          </p:cNvSpPr>
          <p:nvPr>
            <p:ph type="body" idx="1"/>
          </p:nvPr>
        </p:nvSpPr>
        <p:spPr>
          <a:xfrm>
            <a:off x="508000" y="2330450"/>
            <a:ext cx="11988800" cy="5331758"/>
          </a:xfrm>
          <a:prstGeom prst="rect">
            <a:avLst/>
          </a:prstGeom>
        </p:spPr>
        <p:txBody>
          <a:bodyPr/>
          <a:lstStyle/>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Worship</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Consolidated three Sunday services to two - retaining traditional &amp; contemporary worship settings;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Hiring of Jim </a:t>
            </a:r>
            <a:r>
              <a:rPr dirty="0" err="1"/>
              <a:t>Sodke</a:t>
            </a:r>
            <a:r>
              <a:rPr dirty="0"/>
              <a:t> for Traditional Worship;</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Continuing contemporary worship with the Revelation Band;</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Weekly serving of communion</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endParaRPr dirty="0"/>
          </a:p>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Education, Spiritual Growth and Support</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Pastor Arthur’s education offerings;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Janice’s ongoing education offerings;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Seniors monthly Bible study;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Youth Ministry;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For All:  Electronic Prayer Chain — 10% of all LCR members now pray for others in need;</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For All:  Payoff of Mortgage</a:t>
            </a:r>
          </a:p>
        </p:txBody>
      </p:sp>
      <p:sp>
        <p:nvSpPr>
          <p:cNvPr id="150" name="Shape 150"/>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a:p>
        </p:txBody>
      </p:sp>
      <p:pic>
        <p:nvPicPr>
          <p:cNvPr id="151"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 name="Shape 153"/>
          <p:cNvSpPr>
            <a:spLocks noGrp="1"/>
          </p:cNvSpPr>
          <p:nvPr>
            <p:ph type="title"/>
          </p:nvPr>
        </p:nvSpPr>
        <p:spPr>
          <a:xfrm>
            <a:off x="508000" y="793750"/>
            <a:ext cx="11988800" cy="1219200"/>
          </a:xfrm>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Our Journey Continues …</a:t>
            </a:r>
          </a:p>
        </p:txBody>
      </p:sp>
      <p:sp>
        <p:nvSpPr>
          <p:cNvPr id="154" name="Shape 154"/>
          <p:cNvSpPr>
            <a:spLocks noGrp="1"/>
          </p:cNvSpPr>
          <p:nvPr>
            <p:ph type="body" idx="1"/>
          </p:nvPr>
        </p:nvSpPr>
        <p:spPr>
          <a:xfrm>
            <a:off x="508000" y="2330450"/>
            <a:ext cx="11988800" cy="6199585"/>
          </a:xfrm>
          <a:prstGeom prst="rect">
            <a:avLst/>
          </a:prstGeom>
        </p:spPr>
        <p:txBody>
          <a:bodyPr/>
          <a:lstStyle/>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Communication &amp; Community Outreach</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Membership that serves the poor;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New LCR website - went “live” in late March;</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LCR Facebook page;</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Developing a consistent LCR internal and external branding;</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God’s Work, Our Hands - LCR hosted this Racine ELCA community event last September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endParaRPr dirty="0"/>
          </a:p>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Building Our Ministries Through People - Our </a:t>
            </a:r>
            <a:r>
              <a:rPr dirty="0" err="1"/>
              <a:t>Rostered</a:t>
            </a:r>
            <a:r>
              <a:rPr dirty="0"/>
              <a:t> Leaders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Rev. Dr. Arthur </a:t>
            </a:r>
            <a:r>
              <a:rPr dirty="0" err="1"/>
              <a:t>Bergren</a:t>
            </a:r>
            <a:r>
              <a:rPr dirty="0"/>
              <a:t> - Lead Pastor;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Janice Navarro - Associate in Ministry;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Rev. Dr. Melvin </a:t>
            </a:r>
            <a:r>
              <a:rPr dirty="0" err="1"/>
              <a:t>Miritz</a:t>
            </a:r>
            <a:r>
              <a:rPr dirty="0"/>
              <a:t> - Pastor Emeritus</a:t>
            </a:r>
          </a:p>
          <a:p>
            <a:pPr marL="0" indent="0">
              <a:lnSpc>
                <a:spcPct val="10000"/>
              </a:lnSpc>
              <a:buClrTx/>
              <a:buSzTx/>
              <a:buFontTx/>
              <a:buNone/>
              <a:defRPr sz="2000">
                <a:solidFill>
                  <a:schemeClr val="accent5">
                    <a:hueOff val="-411174"/>
                    <a:satOff val="4030"/>
                    <a:lumOff val="-29867"/>
                  </a:schemeClr>
                </a:solidFill>
                <a:latin typeface="Trebuchet MS"/>
                <a:ea typeface="Trebuchet MS"/>
                <a:cs typeface="Trebuchet MS"/>
                <a:sym typeface="Trebuchet MS"/>
              </a:defRPr>
            </a:pPr>
            <a:endParaRPr dirty="0"/>
          </a:p>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Building Our Ministries Through People - Our Directors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Dori Rossmann - Director of Youth Ministry;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Jerry </a:t>
            </a:r>
            <a:r>
              <a:rPr dirty="0" err="1"/>
              <a:t>Tapp</a:t>
            </a:r>
            <a:r>
              <a:rPr dirty="0"/>
              <a:t> - Director of Communications;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Jim </a:t>
            </a:r>
            <a:r>
              <a:rPr dirty="0" err="1"/>
              <a:t>Sodke</a:t>
            </a:r>
            <a:r>
              <a:rPr dirty="0"/>
              <a:t> - Director of Traditional Worship, also serves as our organist;</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Lynette Jacobson - Director of Contemporary Worship</a:t>
            </a:r>
          </a:p>
        </p:txBody>
      </p:sp>
      <p:sp>
        <p:nvSpPr>
          <p:cNvPr id="155" name="Shape 155"/>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a:p>
        </p:txBody>
      </p:sp>
      <p:pic>
        <p:nvPicPr>
          <p:cNvPr id="156"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 name="Shape 158"/>
          <p:cNvSpPr>
            <a:spLocks noGrp="1"/>
          </p:cNvSpPr>
          <p:nvPr>
            <p:ph type="title"/>
          </p:nvPr>
        </p:nvSpPr>
        <p:spPr>
          <a:xfrm>
            <a:off x="508000" y="793750"/>
            <a:ext cx="11988800" cy="1219200"/>
          </a:xfrm>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Our Journey Continues …</a:t>
            </a:r>
          </a:p>
        </p:txBody>
      </p:sp>
      <p:sp>
        <p:nvSpPr>
          <p:cNvPr id="159" name="Shape 159"/>
          <p:cNvSpPr>
            <a:spLocks noGrp="1"/>
          </p:cNvSpPr>
          <p:nvPr>
            <p:ph type="body" idx="1"/>
          </p:nvPr>
        </p:nvSpPr>
        <p:spPr>
          <a:xfrm>
            <a:off x="508000" y="2414309"/>
            <a:ext cx="11988800" cy="6755925"/>
          </a:xfrm>
          <a:prstGeom prst="rect">
            <a:avLst/>
          </a:prstGeom>
        </p:spPr>
        <p:txBody>
          <a:bodyPr/>
          <a:lstStyle/>
          <a:p>
            <a:pPr marL="0" indent="0" defTabSz="531622">
              <a:lnSpc>
                <a:spcPct val="10000"/>
              </a:lnSpc>
              <a:spcBef>
                <a:spcPts val="2100"/>
              </a:spcBef>
              <a:buClrTx/>
              <a:buSzPct val="75000"/>
              <a:buNone/>
              <a:defRPr sz="1820" b="1" u="sng">
                <a:solidFill>
                  <a:schemeClr val="accent5">
                    <a:hueOff val="-411174"/>
                    <a:satOff val="4030"/>
                    <a:lumOff val="-29867"/>
                  </a:schemeClr>
                </a:solidFill>
                <a:latin typeface="Trebuchet MS"/>
                <a:ea typeface="Trebuchet MS"/>
                <a:cs typeface="Trebuchet MS"/>
                <a:sym typeface="Trebuchet MS"/>
              </a:defRPr>
            </a:pPr>
            <a:r>
              <a:rPr dirty="0"/>
              <a:t>Building Our Ministries Through People - Our Musicians</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Jack </a:t>
            </a:r>
            <a:r>
              <a:rPr dirty="0" err="1"/>
              <a:t>Senzig</a:t>
            </a:r>
            <a:r>
              <a:rPr dirty="0"/>
              <a:t> - Choir Director and our LCR Choir;</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JoAnn Nelson - Flutist;</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The Revelation Band</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Jim </a:t>
            </a:r>
            <a:r>
              <a:rPr dirty="0" err="1"/>
              <a:t>Bednark</a:t>
            </a:r>
            <a:r>
              <a:rPr dirty="0"/>
              <a:t>;</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err="1"/>
              <a:t>DeeAnn</a:t>
            </a:r>
            <a:r>
              <a:rPr dirty="0"/>
              <a:t> Bliss, also serves as our youth choir director;</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Jim </a:t>
            </a:r>
            <a:r>
              <a:rPr dirty="0" err="1"/>
              <a:t>Kunka</a:t>
            </a:r>
            <a:r>
              <a:rPr dirty="0"/>
              <a:t>;</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err="1"/>
              <a:t>Herk</a:t>
            </a:r>
            <a:r>
              <a:rPr dirty="0"/>
              <a:t> </a:t>
            </a:r>
            <a:r>
              <a:rPr dirty="0" err="1"/>
              <a:t>Wanggaard</a:t>
            </a:r>
            <a:r>
              <a:rPr dirty="0"/>
              <a:t>, also serves as our sound technician;</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Lynette Jacobson;</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Fred Jacobson;</a:t>
            </a:r>
          </a:p>
          <a:p>
            <a:pPr marL="665169" lvl="1"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Paul Dry;</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Nicki </a:t>
            </a:r>
            <a:r>
              <a:rPr dirty="0" err="1"/>
              <a:t>D’Amour</a:t>
            </a:r>
            <a:r>
              <a:rPr dirty="0"/>
              <a:t> - Pianist (Saturday Evening Service);</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Kristi </a:t>
            </a:r>
            <a:r>
              <a:rPr dirty="0" err="1"/>
              <a:t>Fenkl</a:t>
            </a:r>
            <a:r>
              <a:rPr dirty="0"/>
              <a:t> - Cantor (Saturday Evening Service);</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Chuck </a:t>
            </a:r>
            <a:r>
              <a:rPr dirty="0" err="1"/>
              <a:t>Petrach</a:t>
            </a:r>
            <a:r>
              <a:rPr dirty="0"/>
              <a:t> - Projectionist</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endParaRPr dirty="0"/>
          </a:p>
          <a:p>
            <a:pPr marL="0" indent="0" defTabSz="531622">
              <a:lnSpc>
                <a:spcPct val="10000"/>
              </a:lnSpc>
              <a:spcBef>
                <a:spcPts val="2100"/>
              </a:spcBef>
              <a:buClrTx/>
              <a:buSzPct val="75000"/>
              <a:buNone/>
              <a:defRPr sz="1820" b="1" u="sng">
                <a:solidFill>
                  <a:schemeClr val="accent5">
                    <a:hueOff val="-411174"/>
                    <a:satOff val="4030"/>
                    <a:lumOff val="-29867"/>
                  </a:schemeClr>
                </a:solidFill>
                <a:latin typeface="Trebuchet MS"/>
                <a:ea typeface="Trebuchet MS"/>
                <a:cs typeface="Trebuchet MS"/>
                <a:sym typeface="Trebuchet MS"/>
              </a:defRPr>
            </a:pPr>
            <a:r>
              <a:rPr dirty="0"/>
              <a:t>Building Our Ministries Through People - Our Administrative Staff</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Debbie </a:t>
            </a:r>
            <a:r>
              <a:rPr dirty="0" err="1"/>
              <a:t>Toff</a:t>
            </a:r>
            <a:r>
              <a:rPr dirty="0"/>
              <a:t> - Parish Secretary;</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Kim Saunders - Financial Secretary;</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Joe </a:t>
            </a:r>
            <a:r>
              <a:rPr dirty="0" err="1"/>
              <a:t>Colletta</a:t>
            </a:r>
            <a:r>
              <a:rPr dirty="0"/>
              <a:t> - Lead Custodian;</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Del Alton - Custodian;</a:t>
            </a:r>
          </a:p>
          <a:p>
            <a:pPr marL="237560" indent="-237560" defTabSz="531622">
              <a:lnSpc>
                <a:spcPct val="10000"/>
              </a:lnSpc>
              <a:spcBef>
                <a:spcPts val="2100"/>
              </a:spcBef>
              <a:buClrTx/>
              <a:buSzPct val="75000"/>
              <a:buFontTx/>
              <a:buChar char="•"/>
              <a:defRPr sz="1820">
                <a:solidFill>
                  <a:schemeClr val="accent5">
                    <a:hueOff val="-411174"/>
                    <a:satOff val="4030"/>
                    <a:lumOff val="-29867"/>
                  </a:schemeClr>
                </a:solidFill>
                <a:latin typeface="Trebuchet MS"/>
                <a:ea typeface="Trebuchet MS"/>
                <a:cs typeface="Trebuchet MS"/>
                <a:sym typeface="Trebuchet MS"/>
              </a:defRPr>
            </a:pPr>
            <a:r>
              <a:rPr dirty="0"/>
              <a:t>Rebecca Arreola - Custodian</a:t>
            </a:r>
          </a:p>
        </p:txBody>
      </p:sp>
      <p:sp>
        <p:nvSpPr>
          <p:cNvPr id="160" name="Shape 160"/>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pic>
        <p:nvPicPr>
          <p:cNvPr id="161"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 name="Shape 163"/>
          <p:cNvSpPr>
            <a:spLocks noGrp="1"/>
          </p:cNvSpPr>
          <p:nvPr>
            <p:ph type="title"/>
          </p:nvPr>
        </p:nvSpPr>
        <p:spPr>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Our Journey Continues …</a:t>
            </a:r>
          </a:p>
        </p:txBody>
      </p:sp>
      <p:sp>
        <p:nvSpPr>
          <p:cNvPr id="164" name="Shape 164"/>
          <p:cNvSpPr>
            <a:spLocks noGrp="1"/>
          </p:cNvSpPr>
          <p:nvPr>
            <p:ph type="body" idx="1"/>
          </p:nvPr>
        </p:nvSpPr>
        <p:spPr>
          <a:xfrm>
            <a:off x="508000" y="2459781"/>
            <a:ext cx="11988800" cy="6516788"/>
          </a:xfrm>
          <a:prstGeom prst="rect">
            <a:avLst/>
          </a:prstGeom>
        </p:spPr>
        <p:txBody>
          <a:bodyPr/>
          <a:lstStyle/>
          <a:p>
            <a:pPr marL="0" indent="0" defTabSz="560831">
              <a:lnSpc>
                <a:spcPct val="10000"/>
              </a:lnSpc>
              <a:spcBef>
                <a:spcPts val="2300"/>
              </a:spcBef>
              <a:buClrTx/>
              <a:buSzPct val="75000"/>
              <a:buNone/>
              <a:defRPr sz="1919" b="1" u="sng">
                <a:solidFill>
                  <a:schemeClr val="accent5">
                    <a:hueOff val="-411174"/>
                    <a:satOff val="4030"/>
                    <a:lumOff val="-29867"/>
                  </a:schemeClr>
                </a:solidFill>
                <a:latin typeface="Trebuchet MS"/>
                <a:ea typeface="Trebuchet MS"/>
                <a:cs typeface="Trebuchet MS"/>
                <a:sym typeface="Trebuchet MS"/>
              </a:defRPr>
            </a:pPr>
            <a:r>
              <a:rPr dirty="0"/>
              <a:t>STRENGTHS … that we can leverage</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Core of strong and active members;</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Facility, location and acreage of LCR;</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Membership understands congregation as family;</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New direction;</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Diversity of worship experiences: informal, traditional and contemporary;</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Youth program;</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Mortgage paid off;</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Strongest ELCA parish in Racine</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endParaRPr dirty="0"/>
          </a:p>
          <a:p>
            <a:pPr marL="0" indent="0" defTabSz="560831">
              <a:lnSpc>
                <a:spcPct val="10000"/>
              </a:lnSpc>
              <a:spcBef>
                <a:spcPts val="2300"/>
              </a:spcBef>
              <a:buClrTx/>
              <a:buSzPct val="75000"/>
              <a:buNone/>
              <a:defRPr sz="1919" b="1" u="sng">
                <a:solidFill>
                  <a:schemeClr val="accent5">
                    <a:hueOff val="-411174"/>
                    <a:satOff val="4030"/>
                    <a:lumOff val="-29867"/>
                  </a:schemeClr>
                </a:solidFill>
                <a:latin typeface="Trebuchet MS"/>
                <a:ea typeface="Trebuchet MS"/>
                <a:cs typeface="Trebuchet MS"/>
                <a:sym typeface="Trebuchet MS"/>
              </a:defRPr>
            </a:pPr>
            <a:r>
              <a:rPr dirty="0"/>
              <a:t>WEAKNESSES … that we can remedy</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Declining Sunday School attendance in younger grades;</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Few new members and young families;</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Inaccurate numbers for members and workshop attendance;</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No church-wide outreach to unchurched and de-churched;</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Plateaued income;</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Two congregations: traditional and contemporary;</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Poor internal and external communications;</a:t>
            </a:r>
          </a:p>
          <a:p>
            <a:pPr marL="250613" indent="-250613" defTabSz="560831">
              <a:lnSpc>
                <a:spcPct val="10000"/>
              </a:lnSpc>
              <a:spcBef>
                <a:spcPts val="2300"/>
              </a:spcBef>
              <a:buClrTx/>
              <a:buSzPct val="75000"/>
              <a:buFontTx/>
              <a:buChar char="•"/>
              <a:defRPr sz="1919">
                <a:solidFill>
                  <a:schemeClr val="accent5">
                    <a:hueOff val="-411174"/>
                    <a:satOff val="4030"/>
                    <a:lumOff val="-29867"/>
                  </a:schemeClr>
                </a:solidFill>
                <a:latin typeface="Trebuchet MS"/>
                <a:ea typeface="Trebuchet MS"/>
                <a:cs typeface="Trebuchet MS"/>
                <a:sym typeface="Trebuchet MS"/>
              </a:defRPr>
            </a:pPr>
            <a:r>
              <a:rPr dirty="0"/>
              <a:t>Aging facility</a:t>
            </a:r>
          </a:p>
        </p:txBody>
      </p:sp>
      <p:sp>
        <p:nvSpPr>
          <p:cNvPr id="165" name="Shape 165"/>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pic>
        <p:nvPicPr>
          <p:cNvPr id="166"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 name="Shape 168"/>
          <p:cNvSpPr>
            <a:spLocks noGrp="1"/>
          </p:cNvSpPr>
          <p:nvPr>
            <p:ph type="title"/>
          </p:nvPr>
        </p:nvSpPr>
        <p:spPr>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Our Journey Continues …</a:t>
            </a:r>
          </a:p>
        </p:txBody>
      </p:sp>
      <p:sp>
        <p:nvSpPr>
          <p:cNvPr id="169" name="Shape 169"/>
          <p:cNvSpPr>
            <a:spLocks noGrp="1"/>
          </p:cNvSpPr>
          <p:nvPr>
            <p:ph type="body" idx="1"/>
          </p:nvPr>
        </p:nvSpPr>
        <p:spPr>
          <a:xfrm>
            <a:off x="508000" y="2324100"/>
            <a:ext cx="11988800" cy="5412264"/>
          </a:xfrm>
          <a:prstGeom prst="rect">
            <a:avLst/>
          </a:prstGeom>
        </p:spPr>
        <p:txBody>
          <a:bodyPr/>
          <a:lstStyle/>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OPPORTUNITIES … that we can choose and pursue</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Evangelism, outreach, hospitality strategy;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Communication strategy;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Integrate the gifts and skills of all members;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Deepen program ministry: education, fellowship justice, spirituality;</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Congregational history of risk taking:</a:t>
            </a:r>
          </a:p>
          <a:p>
            <a:pPr marL="730955" lvl="1"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Formation of parish and addition of contemporary worship</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endParaRPr dirty="0"/>
          </a:p>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THREATS … that we can mitigate</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Vulnerability due to aging donor base and giving patterns;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Failure of membership to understand the current state of affairs at LCR;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Inability to embrace an outreach culture at LCR;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Failure to evolve into a proactive organization;</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Staff transition</a:t>
            </a:r>
          </a:p>
        </p:txBody>
      </p:sp>
      <p:sp>
        <p:nvSpPr>
          <p:cNvPr id="170" name="Shape 170"/>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pic>
        <p:nvPicPr>
          <p:cNvPr id="171"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787400"/>
            <a:ext cx="11988800" cy="1219200"/>
          </a:xfrm>
          <a:prstGeom prst="rect">
            <a:avLst/>
          </a:prstGeom>
        </p:spPr>
        <p:txBody>
          <a:bodyPr/>
          <a:lstStyle/>
          <a:p>
            <a:pPr algn="l">
              <a:defRPr>
                <a:solidFill>
                  <a:schemeClr val="accent5">
                    <a:hueOff val="-411174"/>
                    <a:satOff val="4030"/>
                    <a:lumOff val="-29867"/>
                  </a:schemeClr>
                </a:solidFill>
              </a:defRPr>
            </a:pPr>
            <a:r>
              <a:rPr>
                <a:latin typeface="Trebuchet MS"/>
                <a:ea typeface="Trebuchet MS"/>
                <a:cs typeface="Trebuchet MS"/>
                <a:sym typeface="Trebuchet MS"/>
              </a:rPr>
              <a:t>Our Journey Continues … </a:t>
            </a:r>
            <a:r>
              <a:t> </a:t>
            </a:r>
          </a:p>
        </p:txBody>
      </p:sp>
      <p:sp>
        <p:nvSpPr>
          <p:cNvPr id="174" name="Shape 174"/>
          <p:cNvSpPr>
            <a:spLocks noGrp="1"/>
          </p:cNvSpPr>
          <p:nvPr>
            <p:ph type="body" idx="1"/>
          </p:nvPr>
        </p:nvSpPr>
        <p:spPr>
          <a:xfrm>
            <a:off x="508000" y="2336800"/>
            <a:ext cx="11988800" cy="4274979"/>
          </a:xfrm>
          <a:prstGeom prst="rect">
            <a:avLst/>
          </a:prstGeom>
        </p:spPr>
        <p:txBody>
          <a:bodyPr/>
          <a:lstStyle/>
          <a:p>
            <a:pPr marL="0" indent="0">
              <a:buClrTx/>
              <a:buSzTx/>
              <a:buFontTx/>
              <a:buNone/>
              <a:defRPr sz="2000">
                <a:solidFill>
                  <a:schemeClr val="accent5">
                    <a:hueOff val="-411174"/>
                    <a:satOff val="4030"/>
                    <a:lumOff val="-29867"/>
                  </a:schemeClr>
                </a:solidFill>
                <a:latin typeface="Trebuchet MS"/>
                <a:ea typeface="Trebuchet MS"/>
                <a:cs typeface="Trebuchet MS"/>
                <a:sym typeface="Trebuchet MS"/>
              </a:defRPr>
            </a:pPr>
            <a:r>
              <a:t>…”LCR’s threats include financial vulnerability due to an aging donor base and giving patterns, failure of membership to understand the current state of affairs at LCR, inability to embrace an outreach culture at LCR, failure to evolve LCR into a proactive organization and staff transition.  We have been able to further define the financial vulnerability based on 2015 giving.  In 2015, 50% of our annual giving comes from members who are 75 years of age and older.” …</a:t>
            </a:r>
          </a:p>
          <a:p>
            <a:pPr marL="0" indent="0">
              <a:buClrTx/>
              <a:buSzTx/>
              <a:buFontTx/>
              <a:buNone/>
              <a:defRPr sz="2000">
                <a:solidFill>
                  <a:schemeClr val="accent5">
                    <a:hueOff val="-411174"/>
                    <a:satOff val="4030"/>
                    <a:lumOff val="-29867"/>
                  </a:schemeClr>
                </a:solidFill>
                <a:latin typeface="Trebuchet MS"/>
                <a:ea typeface="Trebuchet MS"/>
                <a:cs typeface="Trebuchet MS"/>
                <a:sym typeface="Trebuchet MS"/>
              </a:defRPr>
            </a:pPr>
            <a:r>
              <a:t>… “Leadership’s responsibility is to retain the best practices of LCR, while addressing the threats to the very best of our ability.  I have every confidence we will do so for the glory of God.” …</a:t>
            </a:r>
          </a:p>
          <a:p>
            <a:pPr marL="0" indent="0">
              <a:buClrTx/>
              <a:buSzTx/>
              <a:buFontTx/>
              <a:buNone/>
              <a:defRPr sz="2000" i="1">
                <a:solidFill>
                  <a:schemeClr val="accent5">
                    <a:hueOff val="-411174"/>
                    <a:satOff val="4030"/>
                    <a:lumOff val="-29867"/>
                  </a:schemeClr>
                </a:solidFill>
                <a:latin typeface="Trebuchet MS"/>
                <a:ea typeface="Trebuchet MS"/>
                <a:cs typeface="Trebuchet MS"/>
                <a:sym typeface="Trebuchet MS"/>
              </a:defRPr>
            </a:pPr>
            <a:r>
              <a:t>—Rev. Dr. Arthur Bergren, Annual Report of the Lead Pastor, 2015 LCR Annual Report, January 31, 2016</a:t>
            </a:r>
          </a:p>
        </p:txBody>
      </p:sp>
      <p:sp>
        <p:nvSpPr>
          <p:cNvPr id="175" name="Shape 175"/>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7</a:t>
            </a:fld>
            <a:endParaRPr/>
          </a:p>
        </p:txBody>
      </p:sp>
      <p:pic>
        <p:nvPicPr>
          <p:cNvPr id="176"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 name="Shape 178"/>
          <p:cNvSpPr>
            <a:spLocks noGrp="1"/>
          </p:cNvSpPr>
          <p:nvPr>
            <p:ph type="title"/>
          </p:nvPr>
        </p:nvSpPr>
        <p:spPr>
          <a:prstGeom prst="rect">
            <a:avLst/>
          </a:prstGeom>
        </p:spPr>
        <p:txBody>
          <a:bodyPr/>
          <a:lstStyle>
            <a:lvl1pPr algn="l" defTabSz="332993">
              <a:spcBef>
                <a:spcPts val="900"/>
              </a:spcBef>
              <a:defRPr sz="3989">
                <a:solidFill>
                  <a:schemeClr val="accent5">
                    <a:hueOff val="-411174"/>
                    <a:satOff val="4030"/>
                    <a:lumOff val="-29867"/>
                  </a:schemeClr>
                </a:solidFill>
                <a:latin typeface="Trebuchet MS"/>
                <a:ea typeface="Trebuchet MS"/>
                <a:cs typeface="Trebuchet MS"/>
                <a:sym typeface="Trebuchet MS"/>
              </a:defRPr>
            </a:lvl1pPr>
          </a:lstStyle>
          <a:p>
            <a:r>
              <a:t>General Envelope Giving Trends … A Five Year History</a:t>
            </a:r>
          </a:p>
        </p:txBody>
      </p:sp>
      <p:sp>
        <p:nvSpPr>
          <p:cNvPr id="179" name="Shape 179"/>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graphicFrame>
        <p:nvGraphicFramePr>
          <p:cNvPr id="180" name="Chart 180"/>
          <p:cNvGraphicFramePr/>
          <p:nvPr/>
        </p:nvGraphicFramePr>
        <p:xfrm>
          <a:off x="1311567" y="2740660"/>
          <a:ext cx="10938963" cy="5089302"/>
        </p:xfrm>
        <a:graphic>
          <a:graphicData uri="http://schemas.openxmlformats.org/drawingml/2006/chart">
            <c:chart xmlns:c="http://schemas.openxmlformats.org/drawingml/2006/chart" xmlns:r="http://schemas.openxmlformats.org/officeDocument/2006/relationships" r:id="rId2"/>
          </a:graphicData>
        </a:graphic>
      </p:graphicFrame>
      <p:sp>
        <p:nvSpPr>
          <p:cNvPr id="181" name="Shape 181"/>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
        <p:nvSpPr>
          <p:cNvPr id="182" name="Shape 182"/>
          <p:cNvSpPr/>
          <p:nvPr/>
        </p:nvSpPr>
        <p:spPr>
          <a:xfrm>
            <a:off x="2232565" y="6558280"/>
            <a:ext cx="4931004" cy="457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a:solidFill>
                  <a:schemeClr val="accent5">
                    <a:hueOff val="-411174"/>
                    <a:satOff val="4030"/>
                    <a:lumOff val="-29867"/>
                  </a:schemeClr>
                </a:solidFill>
                <a:latin typeface="Trebuchet MS"/>
                <a:ea typeface="Trebuchet MS"/>
                <a:cs typeface="Trebuchet MS"/>
                <a:sym typeface="Trebuchet MS"/>
              </a:defRPr>
            </a:lvl1pPr>
          </a:lstStyle>
          <a:p>
            <a:r>
              <a:t>-6.6% / -$36.0 Over Five Years  </a:t>
            </a:r>
          </a:p>
        </p:txBody>
      </p:sp>
      <p:pic>
        <p:nvPicPr>
          <p:cNvPr id="183" name="LutheranLogo_Final.pdf"/>
          <p:cNvPicPr>
            <a:picLocks noChangeAspect="1"/>
          </p:cNvPicPr>
          <p:nvPr/>
        </p:nvPicPr>
        <p:blipFill>
          <a:blip r:embed="rId3">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 name="Shape 185"/>
          <p:cNvSpPr>
            <a:spLocks noGrp="1"/>
          </p:cNvSpPr>
          <p:nvPr>
            <p:ph type="title"/>
          </p:nvPr>
        </p:nvSpPr>
        <p:spPr>
          <a:prstGeom prst="rect">
            <a:avLst/>
          </a:prstGeom>
        </p:spPr>
        <p:txBody>
          <a:bodyPr/>
          <a:lstStyle>
            <a:lvl1pPr algn="l" defTabSz="397256">
              <a:spcBef>
                <a:spcPts val="1000"/>
              </a:spcBef>
              <a:defRPr sz="4760">
                <a:solidFill>
                  <a:schemeClr val="accent5">
                    <a:hueOff val="-411174"/>
                    <a:satOff val="4030"/>
                    <a:lumOff val="-29867"/>
                  </a:schemeClr>
                </a:solidFill>
                <a:latin typeface="Trebuchet MS"/>
                <a:ea typeface="Trebuchet MS"/>
                <a:cs typeface="Trebuchet MS"/>
                <a:sym typeface="Trebuchet MS"/>
              </a:defRPr>
            </a:lvl1pPr>
          </a:lstStyle>
          <a:p>
            <a:r>
              <a:t>Congregation Giving … An Uninformed View</a:t>
            </a:r>
          </a:p>
        </p:txBody>
      </p:sp>
      <p:sp>
        <p:nvSpPr>
          <p:cNvPr id="186" name="Shape 186"/>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sp>
        <p:nvSpPr>
          <p:cNvPr id="187" name="Shape 187"/>
          <p:cNvSpPr>
            <a:spLocks noGrp="1"/>
          </p:cNvSpPr>
          <p:nvPr>
            <p:ph type="sldNum" sz="quarter" idx="4294967295"/>
          </p:nvPr>
        </p:nvSpPr>
        <p:spPr>
          <a:xfrm>
            <a:off x="6381749" y="9258300"/>
            <a:ext cx="228601"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graphicFrame>
        <p:nvGraphicFramePr>
          <p:cNvPr id="188" name="Table 188"/>
          <p:cNvGraphicFramePr/>
          <p:nvPr/>
        </p:nvGraphicFramePr>
        <p:xfrm>
          <a:off x="1231900" y="3244850"/>
          <a:ext cx="10252193" cy="5152149"/>
        </p:xfrm>
        <a:graphic>
          <a:graphicData uri="http://schemas.openxmlformats.org/drawingml/2006/table">
            <a:tbl>
              <a:tblPr firstRow="1" firstCol="1">
                <a:tableStyleId>{CF821DB8-F4EB-4A41-A1BA-3FCAFE7338EE}</a:tableStyleId>
              </a:tblPr>
              <a:tblGrid>
                <a:gridCol w="1464599"/>
                <a:gridCol w="1464599"/>
                <a:gridCol w="1464599"/>
                <a:gridCol w="1464599"/>
                <a:gridCol w="1464599"/>
                <a:gridCol w="1464599"/>
                <a:gridCol w="1464599"/>
              </a:tblGrid>
              <a:tr h="1717383">
                <a:tc>
                  <a:txBody>
                    <a:bodyPr/>
                    <a:lstStyle/>
                    <a:p>
                      <a:pPr defTabSz="914400">
                        <a:tabLst>
                          <a:tab pos="1181100" algn="l"/>
                        </a:tabLst>
                        <a:defRPr sz="2600">
                          <a:effectLst>
                            <a:outerShdw blurRad="25400" dist="33948" dir="2388334" rotWithShape="0">
                              <a:srgbClr val="3B3936">
                                <a:alpha val="79310"/>
                              </a:srgbClr>
                            </a:outerShdw>
                          </a:effectLst>
                          <a:latin typeface="Trebuchet MS"/>
                          <a:ea typeface="Trebuchet MS"/>
                          <a:cs typeface="Trebuchet MS"/>
                          <a:sym typeface="Trebuchet MS"/>
                        </a:defRPr>
                      </a:pPr>
                      <a:endParaRP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2016</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2017</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2018</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2019</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2020</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2021</a:t>
                      </a:r>
                    </a:p>
                  </a:txBody>
                  <a:tcPr marL="50800" marR="50800" marT="50800" marB="50800" anchor="ctr" horzOverflow="overflow">
                    <a:solidFill>
                      <a:schemeClr val="accent5">
                        <a:hueOff val="-411174"/>
                        <a:satOff val="4030"/>
                        <a:lumOff val="-29867"/>
                      </a:schemeClr>
                    </a:solidFill>
                  </a:tcPr>
                </a:tc>
              </a:tr>
              <a:tr h="1717383">
                <a:tc>
                  <a:txBody>
                    <a:bodyPr/>
                    <a:lstStyle/>
                    <a:p>
                      <a:pPr defTabSz="914400">
                        <a:tabLst>
                          <a:tab pos="1181100" algn="l"/>
                        </a:tabLst>
                        <a:defRPr>
                          <a:solidFill>
                            <a:srgbClr val="000000"/>
                          </a:solidFill>
                        </a:defRPr>
                      </a:pPr>
                      <a:r>
                        <a:rPr>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No Growth</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lnR w="12700">
                      <a:miter lim="400000"/>
                    </a:lnR>
                    <a:solidFill>
                      <a:srgbClr val="B5AFA7">
                        <a:alpha val="20919"/>
                      </a:srgbClr>
                    </a:solidFill>
                  </a:tcPr>
                </a:tc>
              </a:tr>
              <a:tr h="1717383">
                <a:tc>
                  <a:txBody>
                    <a:bodyPr/>
                    <a:lstStyle/>
                    <a:p>
                      <a:pPr defTabSz="914400">
                        <a:tabLst>
                          <a:tab pos="1181100" algn="l"/>
                        </a:tabLst>
                        <a:defRPr>
                          <a:solidFill>
                            <a:srgbClr val="000000"/>
                          </a:solidFill>
                        </a:defRPr>
                      </a:pPr>
                      <a:r>
                        <a:rPr sz="2600">
                          <a:solidFill>
                            <a:srgbClr val="FCF800"/>
                          </a:solidFill>
                          <a:effectLst>
                            <a:outerShdw blurRad="25400" dist="33948" dir="2388334" rotWithShape="0">
                              <a:srgbClr val="3B3936">
                                <a:alpha val="79310"/>
                              </a:srgbClr>
                            </a:outerShdw>
                          </a:effectLst>
                          <a:latin typeface="Trebuchet MS"/>
                          <a:ea typeface="Trebuchet MS"/>
                          <a:cs typeface="Trebuchet MS"/>
                          <a:sym typeface="Trebuchet MS"/>
                        </a:rPr>
                        <a:t>1%</a:t>
                      </a:r>
                    </a:p>
                  </a:txBody>
                  <a:tcPr marL="50800" marR="50800" marT="50800" marB="50800" anchor="ctr" horzOverflow="overflow">
                    <a:solidFill>
                      <a:schemeClr val="accent5">
                        <a:hueOff val="-411174"/>
                        <a:satOff val="4030"/>
                        <a:lumOff val="-29867"/>
                      </a:schemeClr>
                    </a:solidFill>
                  </a:tcPr>
                </a:tc>
                <a:tc>
                  <a:txBody>
                    <a:bodyPr/>
                    <a:lstStyle/>
                    <a:p>
                      <a:pPr defTabSz="914400">
                        <a:defRPr sz="2600">
                          <a:latin typeface="Trebuchet MS"/>
                          <a:ea typeface="Trebuchet MS"/>
                          <a:cs typeface="Trebuchet MS"/>
                          <a:sym typeface="Trebuchet MS"/>
                        </a:defRPr>
                      </a:pPr>
                      <a:endParaRP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$541.5</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$546.9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$552.3</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$557.9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$563.4</a:t>
                      </a:r>
                    </a:p>
                  </a:txBody>
                  <a:tcPr marL="50800" marR="50800" marT="50800" marB="50800" anchor="ctr" horzOverflow="overflow">
                    <a:lnR w="12700">
                      <a:miter lim="400000"/>
                    </a:lnR>
                    <a:lnB w="12700">
                      <a:miter lim="400000"/>
                    </a:lnB>
                  </a:tcPr>
                </a:tc>
              </a:tr>
            </a:tbl>
          </a:graphicData>
        </a:graphic>
      </p:graphicFrame>
      <p:sp>
        <p:nvSpPr>
          <p:cNvPr id="189" name="Shape 189"/>
          <p:cNvSpPr/>
          <p:nvPr/>
        </p:nvSpPr>
        <p:spPr>
          <a:xfrm>
            <a:off x="4208685" y="2482849"/>
            <a:ext cx="4906239" cy="457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a:solidFill>
                  <a:schemeClr val="accent5">
                    <a:hueOff val="-411174"/>
                    <a:satOff val="4030"/>
                    <a:lumOff val="-29867"/>
                  </a:schemeClr>
                </a:solidFill>
                <a:latin typeface="Trebuchet MS"/>
                <a:ea typeface="Trebuchet MS"/>
                <a:cs typeface="Trebuchet MS"/>
                <a:sym typeface="Trebuchet MS"/>
              </a:defRPr>
            </a:lvl1pPr>
          </a:lstStyle>
          <a:p>
            <a:r>
              <a:t>General Envelope Giving</a:t>
            </a:r>
          </a:p>
        </p:txBody>
      </p:sp>
      <p:pic>
        <p:nvPicPr>
          <p:cNvPr id="190"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lstStyle>
            <a:lvl1pPr algn="l" defTabSz="350520">
              <a:spcBef>
                <a:spcPts val="900"/>
              </a:spcBef>
              <a:defRPr sz="4200">
                <a:solidFill>
                  <a:schemeClr val="accent5">
                    <a:hueOff val="-411174"/>
                    <a:satOff val="4030"/>
                    <a:lumOff val="-29867"/>
                  </a:schemeClr>
                </a:solidFill>
                <a:latin typeface="Trebuchet MS"/>
                <a:ea typeface="Trebuchet MS"/>
                <a:cs typeface="Trebuchet MS"/>
                <a:sym typeface="Trebuchet MS"/>
              </a:defRPr>
            </a:lvl1pPr>
          </a:lstStyle>
          <a:p>
            <a:r>
              <a:t>General Envelope Giving for 2015 … by Age Group</a:t>
            </a:r>
          </a:p>
        </p:txBody>
      </p:sp>
      <p:sp>
        <p:nvSpPr>
          <p:cNvPr id="193" name="Shape 193"/>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sp>
        <p:nvSpPr>
          <p:cNvPr id="194" name="Shape 194"/>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graphicFrame>
        <p:nvGraphicFramePr>
          <p:cNvPr id="195" name="Table 195"/>
          <p:cNvGraphicFramePr/>
          <p:nvPr/>
        </p:nvGraphicFramePr>
        <p:xfrm>
          <a:off x="1532770" y="2628900"/>
          <a:ext cx="9939256" cy="6096000"/>
        </p:xfrm>
        <a:graphic>
          <a:graphicData uri="http://schemas.openxmlformats.org/drawingml/2006/table">
            <a:tbl>
              <a:tblPr firstRow="1" firstCol="1">
                <a:tableStyleId>{CF821DB8-F4EB-4A41-A1BA-3FCAFE7338EE}</a:tableStyleId>
              </a:tblPr>
              <a:tblGrid>
                <a:gridCol w="2484814"/>
                <a:gridCol w="2484814"/>
                <a:gridCol w="2484814"/>
                <a:gridCol w="2484814"/>
              </a:tblGrid>
              <a:tr h="1219200">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Age Group</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Units</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Given</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Total</a:t>
                      </a:r>
                    </a:p>
                  </a:txBody>
                  <a:tcPr marL="50800" marR="50800" marT="50800" marB="50800" anchor="ctr" horzOverflow="overflow">
                    <a:solidFill>
                      <a:schemeClr val="accent5">
                        <a:hueOff val="-411174"/>
                        <a:satOff val="4030"/>
                        <a:lumOff val="-29867"/>
                      </a:schemeClr>
                    </a:solidFill>
                  </a:tcPr>
                </a:tc>
              </a:tr>
              <a:tr h="1219200">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&lt;60</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168</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$142.5</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28%</a:t>
                      </a:r>
                    </a:p>
                  </a:txBody>
                  <a:tcPr marL="50800" marR="50800" marT="50800" marB="50800" anchor="ctr" horzOverflow="overflow">
                    <a:lnR w="12700">
                      <a:miter lim="400000"/>
                    </a:lnR>
                  </a:tcPr>
                </a:tc>
              </a:tr>
              <a:tr h="1219200">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60 - 74</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74</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$106.5</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21%</a:t>
                      </a:r>
                    </a:p>
                  </a:txBody>
                  <a:tcPr marL="50800" marR="50800" marT="50800" marB="50800" anchor="ctr" horzOverflow="overflow">
                    <a:lnR w="12700">
                      <a:miter lim="400000"/>
                    </a:lnR>
                  </a:tcPr>
                </a:tc>
              </a:tr>
              <a:tr h="1219200">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75+</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63</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$258.9</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51%</a:t>
                      </a:r>
                    </a:p>
                  </a:txBody>
                  <a:tcPr marL="50800" marR="50800" marT="50800" marB="50800" anchor="ctr" horzOverflow="overflow">
                    <a:lnR w="12700">
                      <a:miter lim="400000"/>
                    </a:lnR>
                  </a:tcPr>
                </a:tc>
              </a:tr>
              <a:tr h="1219200">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Total</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305</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$507.9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100%</a:t>
                      </a:r>
                    </a:p>
                  </a:txBody>
                  <a:tcPr marL="50800" marR="50800" marT="50800" marB="50800" anchor="ctr" horzOverflow="overflow">
                    <a:lnR w="12700">
                      <a:miter lim="400000"/>
                    </a:lnR>
                    <a:lnB w="12700">
                      <a:miter lim="400000"/>
                    </a:lnB>
                  </a:tcPr>
                </a:tc>
              </a:tr>
            </a:tbl>
          </a:graphicData>
        </a:graphic>
      </p:graphicFrame>
      <p:pic>
        <p:nvPicPr>
          <p:cNvPr id="196"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
        <p:nvSpPr>
          <p:cNvPr id="197" name="Shape 197"/>
          <p:cNvSpPr/>
          <p:nvPr/>
        </p:nvSpPr>
        <p:spPr>
          <a:xfrm>
            <a:off x="9471938" y="6382067"/>
            <a:ext cx="1463437" cy="994213"/>
          </a:xfrm>
          <a:prstGeom prst="ellipse">
            <a:avLst/>
          </a:prstGeom>
          <a:ln w="50800">
            <a:solidFill>
              <a:srgbClr val="000000"/>
            </a:solidFill>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 name="Shape 199"/>
          <p:cNvSpPr>
            <a:spLocks noGrp="1"/>
          </p:cNvSpPr>
          <p:nvPr>
            <p:ph type="title"/>
          </p:nvPr>
        </p:nvSpPr>
        <p:spPr>
          <a:prstGeom prst="rect">
            <a:avLst/>
          </a:prstGeom>
        </p:spPr>
        <p:txBody>
          <a:bodyPr/>
          <a:lstStyle>
            <a:lvl1pPr algn="l" defTabSz="338835">
              <a:spcBef>
                <a:spcPts val="900"/>
              </a:spcBef>
              <a:defRPr sz="4059">
                <a:solidFill>
                  <a:schemeClr val="accent5">
                    <a:hueOff val="-411174"/>
                    <a:satOff val="4030"/>
                    <a:lumOff val="-29867"/>
                  </a:schemeClr>
                </a:solidFill>
                <a:latin typeface="Trebuchet MS"/>
                <a:ea typeface="Trebuchet MS"/>
                <a:cs typeface="Trebuchet MS"/>
                <a:sym typeface="Trebuchet MS"/>
              </a:defRPr>
            </a:lvl1pPr>
          </a:lstStyle>
          <a:p>
            <a:r>
              <a:t>General Envelope Giving for 2015 … a Further Look</a:t>
            </a:r>
          </a:p>
        </p:txBody>
      </p:sp>
      <p:sp>
        <p:nvSpPr>
          <p:cNvPr id="200" name="Shape 200"/>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sp>
        <p:nvSpPr>
          <p:cNvPr id="201" name="Shape 201"/>
          <p:cNvSpPr>
            <a:spLocks noGrp="1"/>
          </p:cNvSpPr>
          <p:nvPr>
            <p:ph type="sldNum" sz="quarter" idx="4294967295"/>
          </p:nvPr>
        </p:nvSpPr>
        <p:spPr>
          <a:xfrm>
            <a:off x="6330850" y="9258300"/>
            <a:ext cx="330400" cy="40640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graphicFrame>
        <p:nvGraphicFramePr>
          <p:cNvPr id="202" name="Table 202"/>
          <p:cNvGraphicFramePr/>
          <p:nvPr>
            <p:extLst>
              <p:ext uri="{D42A27DB-BD31-4B8C-83A1-F6EECF244321}">
                <p14:modId xmlns:p14="http://schemas.microsoft.com/office/powerpoint/2010/main" val="607834509"/>
              </p:ext>
            </p:extLst>
          </p:nvPr>
        </p:nvGraphicFramePr>
        <p:xfrm>
          <a:off x="1532770" y="2694148"/>
          <a:ext cx="9939256" cy="5611494"/>
        </p:xfrm>
        <a:graphic>
          <a:graphicData uri="http://schemas.openxmlformats.org/drawingml/2006/table">
            <a:tbl>
              <a:tblPr firstRow="1" firstCol="1">
                <a:tableStyleId>{CF821DB8-F4EB-4A41-A1BA-3FCAFE7338EE}</a:tableStyleId>
              </a:tblPr>
              <a:tblGrid>
                <a:gridCol w="2484814"/>
                <a:gridCol w="2484814"/>
                <a:gridCol w="2484814"/>
                <a:gridCol w="2484814"/>
              </a:tblGrid>
              <a:tr h="935249">
                <a:tc>
                  <a:txBody>
                    <a:bodyPr/>
                    <a:lstStyle/>
                    <a:p>
                      <a:pPr defTabSz="914400">
                        <a:tabLst>
                          <a:tab pos="1181100" algn="l"/>
                        </a:tabLst>
                        <a:defRPr>
                          <a:solidFill>
                            <a:srgbClr val="000000"/>
                          </a:solidFill>
                        </a:defRPr>
                      </a:pPr>
                      <a:r>
                        <a:rPr sz="2600" dirty="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Age Group</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Units</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Given</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Total</a:t>
                      </a:r>
                    </a:p>
                  </a:txBody>
                  <a:tcPr marL="50800" marR="50800" marT="50800" marB="50800" anchor="ctr" horzOverflow="overflow">
                    <a:solidFill>
                      <a:schemeClr val="accent5">
                        <a:hueOff val="-411174"/>
                        <a:satOff val="4030"/>
                        <a:lumOff val="-29867"/>
                      </a:schemeClr>
                    </a:solidFill>
                  </a:tcPr>
                </a:tc>
              </a:tr>
              <a:tr h="935249">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&lt;60</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168</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$142.5</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28%</a:t>
                      </a:r>
                    </a:p>
                  </a:txBody>
                  <a:tcPr marL="50800" marR="50800" marT="50800" marB="50800" anchor="ctr" horzOverflow="overflow">
                    <a:lnR w="12700">
                      <a:miter lim="400000"/>
                    </a:lnR>
                  </a:tcPr>
                </a:tc>
              </a:tr>
              <a:tr h="935249">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60 - 74</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74</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$106.5</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21%</a:t>
                      </a:r>
                    </a:p>
                  </a:txBody>
                  <a:tcPr marL="50800" marR="50800" marT="50800" marB="50800" anchor="ctr" horzOverflow="overflow">
                    <a:lnR w="12700">
                      <a:miter lim="400000"/>
                    </a:lnR>
                  </a:tcPr>
                </a:tc>
              </a:tr>
              <a:tr h="935249">
                <a:tc>
                  <a:txBody>
                    <a:bodyPr/>
                    <a:lstStyle/>
                    <a:p>
                      <a:pPr defTabSz="914400">
                        <a:tabLst>
                          <a:tab pos="1181100" algn="l"/>
                        </a:tabLst>
                        <a:defRPr>
                          <a:solidFill>
                            <a:srgbClr val="000000"/>
                          </a:solidFill>
                        </a:defRPr>
                      </a:pPr>
                      <a:r>
                        <a:rPr sz="2600" dirty="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75</a:t>
                      </a:r>
                      <a:r>
                        <a:rPr sz="2600" dirty="0" smtClean="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a:t>
                      </a:r>
                      <a:r>
                        <a:rPr lang="en-US" sz="2600" dirty="0" smtClean="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(&lt;$5.2k)</a:t>
                      </a:r>
                      <a:endParaRPr sz="2600" dirty="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endParaRP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57</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$84.1</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17%</a:t>
                      </a:r>
                    </a:p>
                  </a:txBody>
                  <a:tcPr marL="50800" marR="50800" marT="50800" marB="50800" anchor="ctr" horzOverflow="overflow">
                    <a:lnR w="12700">
                      <a:miter lim="400000"/>
                    </a:lnR>
                  </a:tcPr>
                </a:tc>
              </a:tr>
              <a:tr h="935249">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75+ (&gt;$5.2k)</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6</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$174.8</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34%</a:t>
                      </a:r>
                    </a:p>
                  </a:txBody>
                  <a:tcPr marL="50800" marR="50800" marT="50800" marB="50800" anchor="ctr" horzOverflow="overflow">
                    <a:lnR w="12700">
                      <a:miter lim="400000"/>
                    </a:lnR>
                  </a:tcPr>
                </a:tc>
              </a:tr>
              <a:tr h="935249">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Total</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305</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$507.9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100%</a:t>
                      </a:r>
                    </a:p>
                  </a:txBody>
                  <a:tcPr marL="50800" marR="50800" marT="50800" marB="50800" anchor="ctr" horzOverflow="overflow">
                    <a:lnR w="12700">
                      <a:miter lim="400000"/>
                    </a:lnR>
                    <a:lnB w="12700">
                      <a:miter lim="400000"/>
                    </a:lnB>
                  </a:tcPr>
                </a:tc>
              </a:tr>
            </a:tbl>
          </a:graphicData>
        </a:graphic>
      </p:graphicFrame>
      <p:pic>
        <p:nvPicPr>
          <p:cNvPr id="203"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
        <p:nvSpPr>
          <p:cNvPr id="204" name="Shape 204"/>
          <p:cNvSpPr/>
          <p:nvPr/>
        </p:nvSpPr>
        <p:spPr>
          <a:xfrm>
            <a:off x="9471938" y="6371907"/>
            <a:ext cx="1463437" cy="994213"/>
          </a:xfrm>
          <a:prstGeom prst="ellipse">
            <a:avLst/>
          </a:prstGeom>
          <a:ln w="50800">
            <a:solidFill>
              <a:srgbClr val="000000"/>
            </a:solidFill>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 name="Shape 206"/>
          <p:cNvSpPr>
            <a:spLocks noGrp="1"/>
          </p:cNvSpPr>
          <p:nvPr>
            <p:ph type="title"/>
          </p:nvPr>
        </p:nvSpPr>
        <p:spPr>
          <a:prstGeom prst="rect">
            <a:avLst/>
          </a:prstGeom>
        </p:spPr>
        <p:txBody>
          <a:bodyPr/>
          <a:lstStyle>
            <a:lvl1pPr algn="l" defTabSz="368045">
              <a:spcBef>
                <a:spcPts val="1000"/>
              </a:spcBef>
              <a:defRPr sz="4410">
                <a:solidFill>
                  <a:schemeClr val="accent5">
                    <a:hueOff val="-411174"/>
                    <a:satOff val="4030"/>
                    <a:lumOff val="-29867"/>
                  </a:schemeClr>
                </a:solidFill>
                <a:latin typeface="Trebuchet MS"/>
                <a:ea typeface="Trebuchet MS"/>
                <a:cs typeface="Trebuchet MS"/>
                <a:sym typeface="Trebuchet MS"/>
              </a:defRPr>
            </a:lvl1pPr>
          </a:lstStyle>
          <a:p>
            <a:r>
              <a:t>Changes in Income … by Annual Giving  Bracket</a:t>
            </a:r>
          </a:p>
        </p:txBody>
      </p:sp>
      <p:sp>
        <p:nvSpPr>
          <p:cNvPr id="207" name="Shape 207"/>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sp>
        <p:nvSpPr>
          <p:cNvPr id="208" name="Shape 208"/>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graphicFrame>
        <p:nvGraphicFramePr>
          <p:cNvPr id="209" name="Table 209"/>
          <p:cNvGraphicFramePr/>
          <p:nvPr/>
        </p:nvGraphicFramePr>
        <p:xfrm>
          <a:off x="973970" y="2871152"/>
          <a:ext cx="11056854" cy="5703932"/>
        </p:xfrm>
        <a:graphic>
          <a:graphicData uri="http://schemas.openxmlformats.org/drawingml/2006/table">
            <a:tbl>
              <a:tblPr firstRow="1" firstCol="1">
                <a:tableStyleId>{CF821DB8-F4EB-4A41-A1BA-3FCAFE7338EE}</a:tableStyleId>
              </a:tblPr>
              <a:tblGrid>
                <a:gridCol w="1744170"/>
                <a:gridCol w="1744170"/>
                <a:gridCol w="1744170"/>
                <a:gridCol w="1744170"/>
                <a:gridCol w="2125154"/>
                <a:gridCol w="1955020"/>
              </a:tblGrid>
              <a:tr h="801642">
                <a:tc>
                  <a:txBody>
                    <a:bodyPr/>
                    <a:lstStyle/>
                    <a:p>
                      <a:pPr defTabSz="914400">
                        <a:tabLst>
                          <a:tab pos="1181100" algn="l"/>
                        </a:tabLst>
                        <a:defRPr>
                          <a:solidFill>
                            <a:srgbClr val="000000"/>
                          </a:solidFill>
                        </a:defRPr>
                      </a:pPr>
                      <a:r>
                        <a:rPr sz="22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Giving
 Bracket</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sz="2600">
                          <a:effectLst>
                            <a:outerShdw blurRad="25400" dist="33948" dir="2388334" rotWithShape="0">
                              <a:srgbClr val="3B3936">
                                <a:alpha val="79310"/>
                              </a:srgbClr>
                            </a:outerShdw>
                          </a:effectLst>
                          <a:latin typeface="Trebuchet MS"/>
                          <a:ea typeface="Trebuchet MS"/>
                          <a:cs typeface="Trebuchet MS"/>
                          <a:sym typeface="Trebuchet MS"/>
                        </a:defRPr>
                      </a:pPr>
                      <a:endParaRP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2012</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2015</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Change</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 Change</a:t>
                      </a:r>
                    </a:p>
                  </a:txBody>
                  <a:tcPr marL="50800" marR="50800" marT="50800" marB="50800" anchor="ctr" horzOverflow="overflow">
                    <a:solidFill>
                      <a:schemeClr val="accent5">
                        <a:hueOff val="-411174"/>
                        <a:satOff val="4030"/>
                        <a:lumOff val="-29867"/>
                      </a:schemeClr>
                    </a:solidFill>
                  </a:tcPr>
                </a:tc>
              </a:tr>
              <a:tr h="801642">
                <a:tc rowSpan="2">
                  <a:txBody>
                    <a:bodyPr/>
                    <a:lstStyle/>
                    <a:p>
                      <a:pPr defTabSz="914400">
                        <a:tabLst>
                          <a:tab pos="1181100" algn="l"/>
                        </a:tabLst>
                        <a:defRPr>
                          <a:solidFill>
                            <a:srgbClr val="000000"/>
                          </a:solidFill>
                        </a:defRPr>
                      </a:pPr>
                      <a:r>
                        <a:rPr sz="17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$1 to $1,560     per year            $1 to $30         per week</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Units</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300</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222</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(78)</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(26.0%)</a:t>
                      </a:r>
                    </a:p>
                  </a:txBody>
                  <a:tcPr marL="50800" marR="50800" marT="50800" marB="50800" anchor="ctr" horzOverflow="overflow">
                    <a:lnR w="12700">
                      <a:miter lim="400000"/>
                    </a:lnR>
                  </a:tcPr>
                </a:tc>
              </a:tr>
              <a:tr h="801642">
                <a:tc vMerge="1">
                  <a:txBody>
                    <a:bodyPr/>
                    <a:lstStyle/>
                    <a:p>
                      <a:endParaRPr lang="en-US"/>
                    </a:p>
                  </a:txBody>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$138.1</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$96.0</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($42.1)</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(30.5%)</a:t>
                      </a:r>
                    </a:p>
                  </a:txBody>
                  <a:tcPr marL="50800" marR="50800" marT="50800" marB="50800" anchor="ctr" horzOverflow="overflow">
                    <a:lnR w="12700">
                      <a:miter lim="400000"/>
                    </a:lnR>
                  </a:tcPr>
                </a:tc>
              </a:tr>
              <a:tr h="801642">
                <a:tc rowSpan="2">
                  <a:txBody>
                    <a:bodyPr/>
                    <a:lstStyle/>
                    <a:p>
                      <a:pPr defTabSz="914400">
                        <a:tabLst>
                          <a:tab pos="1181100" algn="l"/>
                        </a:tabLst>
                        <a:defRPr>
                          <a:solidFill>
                            <a:srgbClr val="000000"/>
                          </a:solidFill>
                        </a:defRPr>
                      </a:pPr>
                      <a:r>
                        <a:rPr sz="17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$1,560 to $5,200     per year            $30 to $100        per week</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Units
</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71</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72</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1.4%</a:t>
                      </a:r>
                    </a:p>
                  </a:txBody>
                  <a:tcPr marL="50800" marR="50800" marT="50800" marB="50800" anchor="ctr" horzOverflow="overflow">
                    <a:lnR w="12700">
                      <a:miter lim="400000"/>
                    </a:lnR>
                    <a:solidFill>
                      <a:srgbClr val="A09B94">
                        <a:alpha val="21190"/>
                      </a:srgbClr>
                    </a:solidFill>
                  </a:tcPr>
                </a:tc>
              </a:tr>
              <a:tr h="801642">
                <a:tc vMerge="1">
                  <a:txBody>
                    <a:bodyPr/>
                    <a:lstStyle/>
                    <a:p>
                      <a:endParaRPr lang="en-US"/>
                    </a:p>
                  </a:txBody>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$179.7</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$196.8</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$17.1</a:t>
                      </a:r>
                    </a:p>
                  </a:txBody>
                  <a:tcPr marL="50800" marR="50800" marT="50800" marB="50800" anchor="ctr" horzOverflow="overflow">
                    <a:solidFill>
                      <a:srgbClr val="A09B94">
                        <a:alpha val="21190"/>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9.5%</a:t>
                      </a:r>
                    </a:p>
                  </a:txBody>
                  <a:tcPr marL="50800" marR="50800" marT="50800" marB="50800" anchor="ctr" horzOverflow="overflow">
                    <a:lnR w="12700">
                      <a:miter lim="400000"/>
                    </a:lnR>
                    <a:solidFill>
                      <a:srgbClr val="A09B94">
                        <a:alpha val="21190"/>
                      </a:srgbClr>
                    </a:solidFill>
                  </a:tcPr>
                </a:tc>
              </a:tr>
              <a:tr h="801642">
                <a:tc rowSpan="2">
                  <a:txBody>
                    <a:bodyPr/>
                    <a:lstStyle/>
                    <a:p>
                      <a:pPr defTabSz="914400">
                        <a:tabLst>
                          <a:tab pos="1181100" algn="l"/>
                        </a:tabLst>
                        <a:defRPr>
                          <a:solidFill>
                            <a:srgbClr val="000000"/>
                          </a:solidFill>
                        </a:defRPr>
                      </a:pPr>
                      <a:r>
                        <a:rPr sz="17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$5,200+           per year            $100+
 per week</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Units</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16</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11</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(5)</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(31.3%)</a:t>
                      </a:r>
                    </a:p>
                  </a:txBody>
                  <a:tcPr marL="50800" marR="50800" marT="50800" marB="50800" anchor="ctr" horzOverflow="overflow">
                    <a:lnR w="12700">
                      <a:miter lim="400000"/>
                    </a:lnR>
                  </a:tcPr>
                </a:tc>
              </a:tr>
              <a:tr h="801642">
                <a:tc vMerge="1">
                  <a:txBody>
                    <a:bodyPr/>
                    <a:lstStyle/>
                    <a:p>
                      <a:endParaRPr lang="en-US"/>
                    </a:p>
                  </a:txBody>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$229.9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$215.1</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($14.8)</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(6.4%)</a:t>
                      </a:r>
                    </a:p>
                  </a:txBody>
                  <a:tcPr marL="50800" marR="50800" marT="50800" marB="50800" anchor="ctr" horzOverflow="overflow">
                    <a:lnR w="12700">
                      <a:miter lim="400000"/>
                    </a:lnR>
                    <a:lnB w="12700">
                      <a:miter lim="400000"/>
                    </a:lnB>
                  </a:tcPr>
                </a:tc>
              </a:tr>
            </a:tbl>
          </a:graphicData>
        </a:graphic>
      </p:graphicFrame>
      <p:pic>
        <p:nvPicPr>
          <p:cNvPr id="210"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 name="Shape 212"/>
          <p:cNvSpPr>
            <a:spLocks noGrp="1"/>
          </p:cNvSpPr>
          <p:nvPr>
            <p:ph type="title"/>
          </p:nvPr>
        </p:nvSpPr>
        <p:spPr>
          <a:prstGeom prst="rect">
            <a:avLst/>
          </a:prstGeom>
        </p:spPr>
        <p:txBody>
          <a:bodyPr/>
          <a:lstStyle>
            <a:lvl1pPr algn="l" defTabSz="426466">
              <a:spcBef>
                <a:spcPts val="1100"/>
              </a:spcBef>
              <a:defRPr sz="5110">
                <a:solidFill>
                  <a:schemeClr val="accent5">
                    <a:hueOff val="-411174"/>
                    <a:satOff val="4030"/>
                    <a:lumOff val="-29867"/>
                  </a:schemeClr>
                </a:solidFill>
                <a:latin typeface="Trebuchet MS"/>
                <a:ea typeface="Trebuchet MS"/>
                <a:cs typeface="Trebuchet MS"/>
                <a:sym typeface="Trebuchet MS"/>
              </a:defRPr>
            </a:lvl1pPr>
          </a:lstStyle>
          <a:p>
            <a:r>
              <a:t>Congregation Giving … An Informed View</a:t>
            </a:r>
          </a:p>
        </p:txBody>
      </p:sp>
      <p:sp>
        <p:nvSpPr>
          <p:cNvPr id="213" name="Shape 213"/>
          <p:cNvSpPr>
            <a:spLocks noGrp="1"/>
          </p:cNvSpPr>
          <p:nvPr>
            <p:ph type="body" sz="half" idx="1"/>
          </p:nvPr>
        </p:nvSpPr>
        <p:spPr>
          <a:xfrm>
            <a:off x="-12598400" y="1755139"/>
            <a:ext cx="11639908" cy="3604936"/>
          </a:xfrm>
          <a:prstGeom prst="rect">
            <a:avLst/>
          </a:prstGeom>
        </p:spPr>
        <p:txBody>
          <a:bodyPr/>
          <a:lstStyle/>
          <a:p>
            <a:pPr marL="0" indent="0">
              <a:buClrTx/>
              <a:buSzTx/>
              <a:buFontTx/>
              <a:buNone/>
            </a:pPr>
            <a:endParaRPr/>
          </a:p>
        </p:txBody>
      </p:sp>
      <p:sp>
        <p:nvSpPr>
          <p:cNvPr id="214" name="Shape 214"/>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a:p>
        </p:txBody>
      </p:sp>
      <p:graphicFrame>
        <p:nvGraphicFramePr>
          <p:cNvPr id="215" name="Table 215"/>
          <p:cNvGraphicFramePr/>
          <p:nvPr/>
        </p:nvGraphicFramePr>
        <p:xfrm>
          <a:off x="1211580" y="2590800"/>
          <a:ext cx="10252193" cy="5183900"/>
        </p:xfrm>
        <a:graphic>
          <a:graphicData uri="http://schemas.openxmlformats.org/drawingml/2006/table">
            <a:tbl>
              <a:tblPr firstRow="1" firstCol="1">
                <a:tableStyleId>{CF821DB8-F4EB-4A41-A1BA-3FCAFE7338EE}</a:tableStyleId>
              </a:tblPr>
              <a:tblGrid>
                <a:gridCol w="1464599"/>
                <a:gridCol w="1464599"/>
                <a:gridCol w="1464599"/>
                <a:gridCol w="1464599"/>
                <a:gridCol w="1464599"/>
                <a:gridCol w="1464599"/>
                <a:gridCol w="1464599"/>
              </a:tblGrid>
              <a:tr h="1036780">
                <a:tc>
                  <a:txBody>
                    <a:bodyPr/>
                    <a:lstStyle/>
                    <a:p>
                      <a:pPr defTabSz="914400">
                        <a:tabLst>
                          <a:tab pos="1181100" algn="l"/>
                        </a:tabLst>
                        <a:defRPr sz="2600">
                          <a:effectLst>
                            <a:outerShdw blurRad="25400" dist="33948" dir="2388334" rotWithShape="0">
                              <a:srgbClr val="3B3936">
                                <a:alpha val="79310"/>
                              </a:srgbClr>
                            </a:outerShdw>
                          </a:effectLst>
                          <a:latin typeface="Trebuchet MS"/>
                          <a:ea typeface="Trebuchet MS"/>
                          <a:cs typeface="Trebuchet MS"/>
                          <a:sym typeface="Trebuchet MS"/>
                        </a:defRPr>
                      </a:pPr>
                      <a:endParaRP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2016</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2017</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2018</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2019</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2020</a:t>
                      </a:r>
                    </a:p>
                  </a:txBody>
                  <a:tcPr marL="50800" marR="50800" marT="50800" marB="50800" anchor="ctr" horzOverflow="overflow">
                    <a:solidFill>
                      <a:schemeClr val="accent5">
                        <a:hueOff val="-411174"/>
                        <a:satOff val="4030"/>
                        <a:lumOff val="-29867"/>
                      </a:schemeClr>
                    </a:solidFill>
                  </a:tcPr>
                </a:tc>
                <a:tc>
                  <a:txBody>
                    <a:bodyPr/>
                    <a:lstStyle/>
                    <a:p>
                      <a:pPr defTabSz="914400">
                        <a:tabLst>
                          <a:tab pos="1181100" algn="l"/>
                        </a:tabLst>
                        <a:defRPr>
                          <a:solidFill>
                            <a:srgbClr val="000000"/>
                          </a:solidFill>
                        </a:defRPr>
                      </a:pPr>
                      <a:r>
                        <a:rPr sz="2600">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2021</a:t>
                      </a:r>
                    </a:p>
                  </a:txBody>
                  <a:tcPr marL="50800" marR="50800" marT="50800" marB="50800" anchor="ctr" horzOverflow="overflow">
                    <a:solidFill>
                      <a:schemeClr val="accent5">
                        <a:hueOff val="-411174"/>
                        <a:satOff val="4030"/>
                        <a:lumOff val="-29867"/>
                      </a:schemeClr>
                    </a:solidFill>
                  </a:tcPr>
                </a:tc>
              </a:tr>
              <a:tr h="1036780">
                <a:tc>
                  <a:txBody>
                    <a:bodyPr/>
                    <a:lstStyle/>
                    <a:p>
                      <a:pPr defTabSz="914400">
                        <a:tabLst>
                          <a:tab pos="1181100" algn="l"/>
                        </a:tabLst>
                        <a:defRPr>
                          <a:solidFill>
                            <a:srgbClr val="000000"/>
                          </a:solidFill>
                        </a:defRPr>
                      </a:pPr>
                      <a:r>
                        <a:rPr>
                          <a:solidFill>
                            <a:srgbClr val="FFFFFF"/>
                          </a:solidFill>
                          <a:effectLst>
                            <a:outerShdw blurRad="25400" dist="33948" dir="2388334" rotWithShape="0">
                              <a:srgbClr val="3B3936">
                                <a:alpha val="79310"/>
                              </a:srgbClr>
                            </a:outerShdw>
                          </a:effectLst>
                          <a:latin typeface="Trebuchet MS"/>
                          <a:ea typeface="Trebuchet MS"/>
                          <a:cs typeface="Trebuchet MS"/>
                          <a:sym typeface="Trebuchet MS"/>
                        </a:rPr>
                        <a:t>No Growth</a:t>
                      </a:r>
                    </a:p>
                  </a:txBody>
                  <a:tcPr marL="50800" marR="50800" marT="50800" marB="50800" anchor="ctr" horzOverflow="overflow">
                    <a:solidFill>
                      <a:schemeClr val="accent5">
                        <a:hueOff val="-411174"/>
                        <a:satOff val="4030"/>
                        <a:lumOff val="-29867"/>
                      </a:scheme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solidFill>
                      <a:srgbClr val="B5AFA7">
                        <a:alpha val="20919"/>
                      </a:srgbClr>
                    </a:solidFill>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$536.1</a:t>
                      </a:r>
                    </a:p>
                  </a:txBody>
                  <a:tcPr marL="50800" marR="50800" marT="50800" marB="50800" anchor="ctr" horzOverflow="overflow">
                    <a:lnR w="12700">
                      <a:miter lim="400000"/>
                    </a:lnR>
                    <a:solidFill>
                      <a:srgbClr val="B5AFA7">
                        <a:alpha val="20919"/>
                      </a:srgbClr>
                    </a:solidFill>
                  </a:tcPr>
                </a:tc>
              </a:tr>
              <a:tr h="1036780">
                <a:tc>
                  <a:txBody>
                    <a:bodyPr/>
                    <a:lstStyle/>
                    <a:p>
                      <a:pPr defTabSz="914400">
                        <a:tabLst>
                          <a:tab pos="1181100" algn="l"/>
                        </a:tabLst>
                        <a:defRPr>
                          <a:solidFill>
                            <a:srgbClr val="000000"/>
                          </a:solidFill>
                        </a:defRPr>
                      </a:pPr>
                      <a:r>
                        <a:rPr sz="2600">
                          <a:solidFill>
                            <a:srgbClr val="FCF800"/>
                          </a:solidFill>
                          <a:effectLst>
                            <a:outerShdw blurRad="25400" dist="33948" dir="2388334" rotWithShape="0">
                              <a:srgbClr val="3B3936">
                                <a:alpha val="79310"/>
                              </a:srgbClr>
                            </a:outerShdw>
                          </a:effectLst>
                          <a:latin typeface="Trebuchet MS"/>
                          <a:ea typeface="Trebuchet MS"/>
                          <a:cs typeface="Trebuchet MS"/>
                          <a:sym typeface="Trebuchet MS"/>
                        </a:rPr>
                        <a:t>1.0%</a:t>
                      </a:r>
                    </a:p>
                  </a:txBody>
                  <a:tcPr marL="50800" marR="50800" marT="50800" marB="50800" anchor="ctr" horzOverflow="overflow">
                    <a:solidFill>
                      <a:schemeClr val="accent5">
                        <a:hueOff val="-411174"/>
                        <a:satOff val="4030"/>
                        <a:lumOff val="-29867"/>
                      </a:schemeClr>
                    </a:solidFill>
                  </a:tcPr>
                </a:tc>
                <a:tc>
                  <a:txBody>
                    <a:bodyPr/>
                    <a:lstStyle/>
                    <a:p>
                      <a:pPr defTabSz="914400">
                        <a:defRPr sz="2600">
                          <a:latin typeface="Trebuchet MS"/>
                          <a:ea typeface="Trebuchet MS"/>
                          <a:cs typeface="Trebuchet MS"/>
                          <a:sym typeface="Trebuchet MS"/>
                        </a:defRPr>
                      </a:pPr>
                      <a:endParaRP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$541.5</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$546.9</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$552.3</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$557.9</a:t>
                      </a:r>
                    </a:p>
                  </a:txBody>
                  <a:tcPr marL="50800" marR="50800" marT="50800" marB="50800" anchor="ctr" horzOverflow="overflow"/>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$563.4</a:t>
                      </a:r>
                    </a:p>
                  </a:txBody>
                  <a:tcPr marL="50800" marR="50800" marT="50800" marB="50800" anchor="ctr" horzOverflow="overflow">
                    <a:lnR w="12700">
                      <a:miter lim="400000"/>
                    </a:lnR>
                  </a:tcPr>
                </a:tc>
              </a:tr>
              <a:tr h="1036780">
                <a:tc>
                  <a:txBody>
                    <a:bodyPr/>
                    <a:lstStyle/>
                    <a:p>
                      <a:pPr defTabSz="914400">
                        <a:tabLst>
                          <a:tab pos="1181100" algn="l"/>
                        </a:tabLst>
                        <a:defRPr>
                          <a:effectLst>
                            <a:outerShdw blurRad="25400" dist="33948" dir="2388334" rotWithShape="0">
                              <a:srgbClr val="3B3936">
                                <a:alpha val="79310"/>
                              </a:srgbClr>
                            </a:outerShdw>
                          </a:effectLst>
                          <a:latin typeface="Trebuchet MS"/>
                          <a:ea typeface="Trebuchet MS"/>
                          <a:cs typeface="Trebuchet MS"/>
                          <a:sym typeface="Trebuchet MS"/>
                        </a:defRPr>
                      </a:pPr>
                      <a:r>
                        <a:t>Estimated Aging Impact</a:t>
                      </a:r>
                    </a:p>
                  </a:txBody>
                  <a:tcPr marL="50800" marR="50800" marT="50800" marB="50800" anchor="ctr" horzOverflow="overflow">
                    <a:solidFill>
                      <a:schemeClr val="accent5">
                        <a:hueOff val="-411174"/>
                        <a:satOff val="4030"/>
                        <a:lumOff val="-29867"/>
                      </a:schemeClr>
                    </a:solidFill>
                  </a:tcPr>
                </a:tc>
                <a:tc>
                  <a:txBody>
                    <a:bodyPr/>
                    <a:lstStyle/>
                    <a:p>
                      <a:pPr defTabSz="914400">
                        <a:defRPr sz="2600">
                          <a:latin typeface="Trebuchet MS"/>
                          <a:ea typeface="Trebuchet MS"/>
                          <a:cs typeface="Trebuchet MS"/>
                          <a:sym typeface="Trebuchet MS"/>
                        </a:defRPr>
                      </a:pPr>
                      <a:endParaRP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($28.9)</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($47.0)</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($84.5)</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($122.4)</a:t>
                      </a:r>
                    </a:p>
                  </a:txBody>
                  <a:tcPr marL="50800" marR="50800" marT="50800" marB="50800" anchor="ctr" horzOverflow="overflow"/>
                </a:tc>
                <a:tc>
                  <a:txBody>
                    <a:bodyPr/>
                    <a:lstStyle/>
                    <a:p>
                      <a:pPr defTabSz="914400">
                        <a:defRPr>
                          <a:solidFill>
                            <a:srgbClr val="000000"/>
                          </a:solidFill>
                        </a:defRPr>
                      </a:pPr>
                      <a:r>
                        <a:rPr sz="2600">
                          <a:solidFill>
                            <a:srgbClr val="FF0000"/>
                          </a:solidFill>
                          <a:latin typeface="Trebuchet MS"/>
                          <a:ea typeface="Trebuchet MS"/>
                          <a:cs typeface="Trebuchet MS"/>
                          <a:sym typeface="Trebuchet MS"/>
                        </a:rPr>
                        <a:t>($163.0)</a:t>
                      </a:r>
                    </a:p>
                  </a:txBody>
                  <a:tcPr marL="50800" marR="50800" marT="50800" marB="50800" anchor="ctr" horzOverflow="overflow">
                    <a:lnR w="12700">
                      <a:miter lim="400000"/>
                    </a:lnR>
                  </a:tcPr>
                </a:tc>
              </a:tr>
              <a:tr h="1036780">
                <a:tc>
                  <a:txBody>
                    <a:bodyPr/>
                    <a:lstStyle/>
                    <a:p>
                      <a:pPr defTabSz="914400">
                        <a:tabLst>
                          <a:tab pos="1181100" algn="l"/>
                        </a:tabLst>
                        <a:defRPr>
                          <a:effectLst>
                            <a:outerShdw blurRad="25400" dist="33948" dir="2388334" rotWithShape="0">
                              <a:srgbClr val="3B3936">
                                <a:alpha val="79310"/>
                              </a:srgbClr>
                            </a:outerShdw>
                          </a:effectLst>
                          <a:latin typeface="Trebuchet MS"/>
                          <a:ea typeface="Trebuchet MS"/>
                          <a:cs typeface="Trebuchet MS"/>
                          <a:sym typeface="Trebuchet MS"/>
                        </a:defRPr>
                      </a:pPr>
                      <a:r>
                        <a:t>Projected</a:t>
                      </a:r>
                    </a:p>
                    <a:p>
                      <a:pPr defTabSz="914400">
                        <a:tabLst>
                          <a:tab pos="1181100" algn="l"/>
                        </a:tabLst>
                        <a:defRPr>
                          <a:effectLst>
                            <a:outerShdw blurRad="25400" dist="33948" dir="2388334" rotWithShape="0">
                              <a:srgbClr val="3B3936">
                                <a:alpha val="79310"/>
                              </a:srgbClr>
                            </a:outerShdw>
                          </a:effectLst>
                          <a:latin typeface="Trebuchet MS"/>
                          <a:ea typeface="Trebuchet MS"/>
                          <a:cs typeface="Trebuchet MS"/>
                          <a:sym typeface="Trebuchet MS"/>
                        </a:defRPr>
                      </a:pPr>
                      <a:r>
                        <a:t>GE Giving</a:t>
                      </a:r>
                    </a:p>
                  </a:txBody>
                  <a:tcPr marL="50800" marR="50800" marT="50800" marB="50800" anchor="ctr" horzOverflow="overflow">
                    <a:solidFill>
                      <a:schemeClr val="accent5">
                        <a:hueOff val="-411174"/>
                        <a:satOff val="4030"/>
                        <a:lumOff val="-29867"/>
                      </a:schemeClr>
                    </a:solidFill>
                  </a:tcPr>
                </a:tc>
                <a:tc>
                  <a:txBody>
                    <a:bodyPr/>
                    <a:lstStyle/>
                    <a:p>
                      <a:pPr defTabSz="914400">
                        <a:defRPr sz="2600">
                          <a:latin typeface="Trebuchet MS"/>
                          <a:ea typeface="Trebuchet MS"/>
                          <a:cs typeface="Trebuchet MS"/>
                          <a:sym typeface="Trebuchet MS"/>
                        </a:defRPr>
                      </a:pPr>
                      <a:endParaRP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$512.6</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$499.9</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$467.8</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$435.5</a:t>
                      </a:r>
                    </a:p>
                  </a:txBody>
                  <a:tcPr marL="50800" marR="50800" marT="50800" marB="50800" anchor="ctr" horzOverflow="overflow">
                    <a:lnB w="12700">
                      <a:miter lim="400000"/>
                    </a:lnB>
                  </a:tcPr>
                </a:tc>
                <a:tc>
                  <a:txBody>
                    <a:bodyPr/>
                    <a:lstStyle/>
                    <a:p>
                      <a:pPr defTabSz="914400">
                        <a:defRPr>
                          <a:solidFill>
                            <a:srgbClr val="000000"/>
                          </a:solidFill>
                        </a:defRPr>
                      </a:pPr>
                      <a:r>
                        <a:rPr sz="2600">
                          <a:solidFill>
                            <a:srgbClr val="414141"/>
                          </a:solidFill>
                          <a:latin typeface="Trebuchet MS"/>
                          <a:ea typeface="Trebuchet MS"/>
                          <a:cs typeface="Trebuchet MS"/>
                          <a:sym typeface="Trebuchet MS"/>
                        </a:rPr>
                        <a:t>$400.4</a:t>
                      </a:r>
                    </a:p>
                  </a:txBody>
                  <a:tcPr marL="50800" marR="50800" marT="50800" marB="50800" anchor="ctr" horzOverflow="overflow">
                    <a:lnR w="12700">
                      <a:miter lim="400000"/>
                    </a:lnR>
                    <a:lnB w="12700">
                      <a:miter lim="400000"/>
                    </a:lnB>
                  </a:tcPr>
                </a:tc>
              </a:tr>
            </a:tbl>
          </a:graphicData>
        </a:graphic>
      </p:graphicFrame>
      <p:sp>
        <p:nvSpPr>
          <p:cNvPr id="216" name="Shape 216"/>
          <p:cNvSpPr/>
          <p:nvPr/>
        </p:nvSpPr>
        <p:spPr>
          <a:xfrm>
            <a:off x="982885" y="8079502"/>
            <a:ext cx="10933144" cy="977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313266" indent="-313266" algn="l">
              <a:buSzPct val="75000"/>
              <a:buChar char="•"/>
              <a:defRPr sz="2000" i="1">
                <a:latin typeface="Trebuchet MS"/>
                <a:ea typeface="Trebuchet MS"/>
                <a:cs typeface="Trebuchet MS"/>
                <a:sym typeface="Trebuchet MS"/>
              </a:defRPr>
            </a:pPr>
            <a:r>
              <a:t>ELCA data indicates that 11% of all congregations report undesignated giving of $400k or more.  </a:t>
            </a:r>
          </a:p>
          <a:p>
            <a:pPr marL="313266" indent="-313266" algn="l">
              <a:buSzPct val="75000"/>
              <a:buChar char="•"/>
              <a:defRPr sz="2000" i="1">
                <a:latin typeface="Trebuchet MS"/>
                <a:ea typeface="Trebuchet MS"/>
                <a:cs typeface="Trebuchet MS"/>
                <a:sym typeface="Trebuchet MS"/>
              </a:defRPr>
            </a:pPr>
            <a:r>
              <a:t>Growth is for each year.  Combination of giving and congregation growth.</a:t>
            </a:r>
          </a:p>
        </p:txBody>
      </p:sp>
      <p:sp>
        <p:nvSpPr>
          <p:cNvPr id="217" name="Shape 217"/>
          <p:cNvSpPr/>
          <p:nvPr/>
        </p:nvSpPr>
        <p:spPr>
          <a:xfrm>
            <a:off x="10040897" y="6727507"/>
            <a:ext cx="1463438" cy="994213"/>
          </a:xfrm>
          <a:prstGeom prst="ellipse">
            <a:avLst/>
          </a:prstGeom>
          <a:ln w="50800">
            <a:solidFill>
              <a:srgbClr val="000000"/>
            </a:solidFill>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8" name="Shape 218"/>
          <p:cNvSpPr/>
          <p:nvPr/>
        </p:nvSpPr>
        <p:spPr>
          <a:xfrm>
            <a:off x="2649696" y="3596084"/>
            <a:ext cx="1514238" cy="1045012"/>
          </a:xfrm>
          <a:prstGeom prst="ellipse">
            <a:avLst/>
          </a:prstGeom>
          <a:ln w="50800">
            <a:solidFill>
              <a:srgbClr val="000000"/>
            </a:solidFill>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9" name="Shape 219"/>
          <p:cNvSpPr/>
          <p:nvPr/>
        </p:nvSpPr>
        <p:spPr>
          <a:xfrm>
            <a:off x="5840238" y="6351785"/>
            <a:ext cx="3851386" cy="4318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000" i="1" u="sng">
                <a:solidFill>
                  <a:srgbClr val="FF3D00"/>
                </a:solidFill>
              </a:defRPr>
            </a:lvl1pPr>
          </a:lstStyle>
          <a:p>
            <a:r>
              <a:t>We have to make provisions for this</a:t>
            </a:r>
          </a:p>
        </p:txBody>
      </p:sp>
      <p:pic>
        <p:nvPicPr>
          <p:cNvPr id="220"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 name="Shape 222"/>
          <p:cNvSpPr>
            <a:spLocks noGrp="1"/>
          </p:cNvSpPr>
          <p:nvPr>
            <p:ph type="title"/>
          </p:nvPr>
        </p:nvSpPr>
        <p:spPr>
          <a:xfrm>
            <a:off x="508000" y="793750"/>
            <a:ext cx="11988800" cy="1219200"/>
          </a:xfrm>
          <a:prstGeom prst="rect">
            <a:avLst/>
          </a:prstGeom>
        </p:spPr>
        <p:txBody>
          <a:bodyPr/>
          <a:lstStyle>
            <a:lvl1pPr algn="l" defTabSz="332993">
              <a:spcBef>
                <a:spcPts val="900"/>
              </a:spcBef>
              <a:defRPr sz="3989">
                <a:solidFill>
                  <a:schemeClr val="accent5">
                    <a:hueOff val="-411174"/>
                    <a:satOff val="4030"/>
                    <a:lumOff val="-29867"/>
                  </a:schemeClr>
                </a:solidFill>
                <a:latin typeface="Trebuchet MS"/>
                <a:ea typeface="Trebuchet MS"/>
                <a:cs typeface="Trebuchet MS"/>
                <a:sym typeface="Trebuchet MS"/>
              </a:defRPr>
            </a:lvl1pPr>
          </a:lstStyle>
          <a:p>
            <a:r>
              <a:t>Our Journey Continues … Our Opportunities, Our Faith and Receiving God’s Grace</a:t>
            </a:r>
          </a:p>
        </p:txBody>
      </p:sp>
      <p:sp>
        <p:nvSpPr>
          <p:cNvPr id="223" name="Shape 223"/>
          <p:cNvSpPr>
            <a:spLocks noGrp="1"/>
          </p:cNvSpPr>
          <p:nvPr>
            <p:ph type="body" idx="1"/>
          </p:nvPr>
        </p:nvSpPr>
        <p:spPr>
          <a:xfrm>
            <a:off x="508000" y="2474872"/>
            <a:ext cx="11988800" cy="6208799"/>
          </a:xfrm>
          <a:prstGeom prst="rect">
            <a:avLst/>
          </a:prstGeom>
        </p:spPr>
        <p:txBody>
          <a:bodyPr/>
          <a:lstStyle/>
          <a:p>
            <a:pPr marL="0" indent="0" defTabSz="566674">
              <a:lnSpc>
                <a:spcPct val="10000"/>
              </a:lnSpc>
              <a:spcBef>
                <a:spcPts val="2300"/>
              </a:spcBef>
              <a:buClrTx/>
              <a:buSzPct val="75000"/>
              <a:buNone/>
              <a:defRPr sz="1940" b="1" u="sng">
                <a:solidFill>
                  <a:schemeClr val="accent5">
                    <a:hueOff val="-411174"/>
                    <a:satOff val="4030"/>
                    <a:lumOff val="-29867"/>
                  </a:schemeClr>
                </a:solidFill>
                <a:latin typeface="Trebuchet MS"/>
                <a:ea typeface="Trebuchet MS"/>
                <a:cs typeface="Trebuchet MS"/>
                <a:sym typeface="Trebuchet MS"/>
              </a:defRPr>
            </a:pPr>
            <a:r>
              <a:rPr dirty="0"/>
              <a:t>Evangelism Ministries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New website up and running;</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30 second rule;</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Greeters;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Bring a friend Sunday</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endParaRPr dirty="0"/>
          </a:p>
          <a:p>
            <a:pPr marL="0" indent="0" defTabSz="566674">
              <a:lnSpc>
                <a:spcPct val="10000"/>
              </a:lnSpc>
              <a:spcBef>
                <a:spcPts val="2300"/>
              </a:spcBef>
              <a:buClrTx/>
              <a:buSzPct val="75000"/>
              <a:buNone/>
              <a:defRPr sz="1940" b="1" u="sng">
                <a:solidFill>
                  <a:schemeClr val="accent5">
                    <a:hueOff val="-411174"/>
                    <a:satOff val="4030"/>
                    <a:lumOff val="-29867"/>
                  </a:schemeClr>
                </a:solidFill>
                <a:latin typeface="Trebuchet MS"/>
                <a:ea typeface="Trebuchet MS"/>
                <a:cs typeface="Trebuchet MS"/>
                <a:sym typeface="Trebuchet MS"/>
              </a:defRPr>
            </a:pPr>
            <a:r>
              <a:rPr dirty="0"/>
              <a:t>Outreach Ministries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Supporting our worldwide and community commitment to God’s children in need;</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Ten percent of LCR’s annual general envelope income is directed for benevolent distribution </a:t>
            </a:r>
          </a:p>
          <a:p>
            <a:pPr marL="0" indent="0" defTabSz="566674">
              <a:lnSpc>
                <a:spcPct val="10000"/>
              </a:lnSpc>
              <a:spcBef>
                <a:spcPts val="2300"/>
              </a:spcBef>
              <a:buClrTx/>
              <a:buSzTx/>
              <a:buFontTx/>
              <a:buNone/>
              <a:defRPr sz="1940">
                <a:solidFill>
                  <a:schemeClr val="accent5">
                    <a:hueOff val="-411174"/>
                    <a:satOff val="4030"/>
                    <a:lumOff val="-29867"/>
                  </a:schemeClr>
                </a:solidFill>
                <a:latin typeface="Trebuchet MS"/>
                <a:ea typeface="Trebuchet MS"/>
                <a:cs typeface="Trebuchet MS"/>
                <a:sym typeface="Trebuchet MS"/>
              </a:defRPr>
            </a:pPr>
            <a:r>
              <a:rPr dirty="0"/>
              <a:t> </a:t>
            </a:r>
          </a:p>
          <a:p>
            <a:pPr marL="0" indent="0" defTabSz="566674">
              <a:lnSpc>
                <a:spcPct val="10000"/>
              </a:lnSpc>
              <a:spcBef>
                <a:spcPts val="2300"/>
              </a:spcBef>
              <a:buClrTx/>
              <a:buSzPct val="75000"/>
              <a:buNone/>
              <a:defRPr sz="1940" b="1" u="sng">
                <a:solidFill>
                  <a:schemeClr val="accent5">
                    <a:hueOff val="-411174"/>
                    <a:satOff val="4030"/>
                    <a:lumOff val="-29867"/>
                  </a:schemeClr>
                </a:solidFill>
                <a:latin typeface="Trebuchet MS"/>
                <a:ea typeface="Trebuchet MS"/>
                <a:cs typeface="Trebuchet MS"/>
                <a:sym typeface="Trebuchet MS"/>
              </a:defRPr>
            </a:pPr>
            <a:r>
              <a:rPr dirty="0"/>
              <a:t>Stewardship Ministries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smtClean="0"/>
              <a:t>Our </a:t>
            </a:r>
            <a:r>
              <a:rPr dirty="0"/>
              <a:t>fall stewardship program; </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Planning the financial gifts we receive for our 2017 ministries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endParaRPr dirty="0"/>
          </a:p>
          <a:p>
            <a:pPr marL="0" indent="0" defTabSz="566674">
              <a:lnSpc>
                <a:spcPct val="10000"/>
              </a:lnSpc>
              <a:spcBef>
                <a:spcPts val="2300"/>
              </a:spcBef>
              <a:buClrTx/>
              <a:buSzPct val="75000"/>
              <a:buNone/>
              <a:defRPr sz="1940" b="1" u="sng">
                <a:solidFill>
                  <a:schemeClr val="accent5">
                    <a:hueOff val="-411174"/>
                    <a:satOff val="4030"/>
                    <a:lumOff val="-29867"/>
                  </a:schemeClr>
                </a:solidFill>
                <a:latin typeface="Trebuchet MS"/>
                <a:ea typeface="Trebuchet MS"/>
                <a:cs typeface="Trebuchet MS"/>
                <a:sym typeface="Trebuchet MS"/>
              </a:defRPr>
            </a:pPr>
            <a:r>
              <a:rPr dirty="0"/>
              <a:t>LCR Building</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Lighting cost reductions;</a:t>
            </a:r>
          </a:p>
          <a:p>
            <a:pPr marL="253223" indent="-253223" defTabSz="566674">
              <a:lnSpc>
                <a:spcPct val="10000"/>
              </a:lnSpc>
              <a:spcBef>
                <a:spcPts val="2300"/>
              </a:spcBef>
              <a:buClrTx/>
              <a:buSzPct val="75000"/>
              <a:buFontTx/>
              <a:buChar char="•"/>
              <a:defRPr sz="1940">
                <a:solidFill>
                  <a:schemeClr val="accent5">
                    <a:hueOff val="-411174"/>
                    <a:satOff val="4030"/>
                    <a:lumOff val="-29867"/>
                  </a:schemeClr>
                </a:solidFill>
                <a:latin typeface="Trebuchet MS"/>
                <a:ea typeface="Trebuchet MS"/>
                <a:cs typeface="Trebuchet MS"/>
                <a:sym typeface="Trebuchet MS"/>
              </a:defRPr>
            </a:pPr>
            <a:r>
              <a:rPr dirty="0"/>
              <a:t>Heating and cooling assessment</a:t>
            </a:r>
          </a:p>
        </p:txBody>
      </p:sp>
      <p:sp>
        <p:nvSpPr>
          <p:cNvPr id="224" name="Shape 224"/>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pic>
        <p:nvPicPr>
          <p:cNvPr id="225"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 name="Shape 227"/>
          <p:cNvSpPr>
            <a:spLocks noGrp="1"/>
          </p:cNvSpPr>
          <p:nvPr>
            <p:ph type="title"/>
          </p:nvPr>
        </p:nvSpPr>
        <p:spPr>
          <a:xfrm>
            <a:off x="508000" y="793750"/>
            <a:ext cx="11988800" cy="1219200"/>
          </a:xfrm>
          <a:prstGeom prst="rect">
            <a:avLst/>
          </a:prstGeom>
        </p:spPr>
        <p:txBody>
          <a:bodyPr/>
          <a:lstStyle>
            <a:lvl1pPr algn="l" defTabSz="332993">
              <a:spcBef>
                <a:spcPts val="900"/>
              </a:spcBef>
              <a:defRPr sz="3989">
                <a:solidFill>
                  <a:schemeClr val="accent5">
                    <a:hueOff val="-411174"/>
                    <a:satOff val="4030"/>
                    <a:lumOff val="-29867"/>
                  </a:schemeClr>
                </a:solidFill>
                <a:latin typeface="Trebuchet MS"/>
                <a:ea typeface="Trebuchet MS"/>
                <a:cs typeface="Trebuchet MS"/>
                <a:sym typeface="Trebuchet MS"/>
              </a:defRPr>
            </a:lvl1pPr>
          </a:lstStyle>
          <a:p>
            <a:r>
              <a:t>Our Journey Continues … Our Opportunities, Our Faith and Receiving God’s Grace</a:t>
            </a:r>
          </a:p>
        </p:txBody>
      </p:sp>
      <p:sp>
        <p:nvSpPr>
          <p:cNvPr id="228" name="Shape 228"/>
          <p:cNvSpPr>
            <a:spLocks noGrp="1"/>
          </p:cNvSpPr>
          <p:nvPr>
            <p:ph type="body" sz="half" idx="1"/>
          </p:nvPr>
        </p:nvSpPr>
        <p:spPr>
          <a:xfrm>
            <a:off x="508000" y="2474872"/>
            <a:ext cx="11988800" cy="3686007"/>
          </a:xfrm>
          <a:prstGeom prst="rect">
            <a:avLst/>
          </a:prstGeom>
        </p:spPr>
        <p:txBody>
          <a:bodyPr/>
          <a:lstStyle/>
          <a:p>
            <a:pPr marL="0" indent="0">
              <a:lnSpc>
                <a:spcPct val="10000"/>
              </a:lnSpc>
              <a:buClrTx/>
              <a:buSzPct val="75000"/>
              <a:buNone/>
              <a:defRPr sz="2000" b="1" u="sng">
                <a:solidFill>
                  <a:schemeClr val="accent5">
                    <a:hueOff val="-411174"/>
                    <a:satOff val="4030"/>
                    <a:lumOff val="-29867"/>
                  </a:schemeClr>
                </a:solidFill>
                <a:latin typeface="Trebuchet MS"/>
                <a:ea typeface="Trebuchet MS"/>
                <a:cs typeface="Trebuchet MS"/>
                <a:sym typeface="Trebuchet MS"/>
              </a:defRPr>
            </a:pPr>
            <a:r>
              <a:rPr dirty="0"/>
              <a:t>For Every Member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Pray for good solutions and for our leaders;</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Stay current or grow in your financial gifts to LCR;</a:t>
            </a:r>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Be faithful stewards of God’s gifts …</a:t>
            </a:r>
          </a:p>
          <a:p>
            <a:pPr marL="730955" lvl="1"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by making stewardship part of your (daily) family conversation;</a:t>
            </a:r>
          </a:p>
          <a:p>
            <a:pPr marL="730955" lvl="1"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by participating in our fall stewardship program;</a:t>
            </a:r>
          </a:p>
          <a:p>
            <a:pPr marL="730955" lvl="1"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r>
              <a:rPr dirty="0"/>
              <a:t>by offering your time and skills to the outreach, education and worship activities at LCR </a:t>
            </a:r>
          </a:p>
          <a:p>
            <a:pPr marL="730955" lvl="1"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endParaRPr dirty="0"/>
          </a:p>
          <a:p>
            <a:pPr marL="261055" indent="-261055">
              <a:lnSpc>
                <a:spcPct val="10000"/>
              </a:lnSpc>
              <a:buClrTx/>
              <a:buSzPct val="75000"/>
              <a:buFontTx/>
              <a:buChar char="•"/>
              <a:defRPr sz="2000">
                <a:solidFill>
                  <a:schemeClr val="accent5">
                    <a:hueOff val="-411174"/>
                    <a:satOff val="4030"/>
                    <a:lumOff val="-29867"/>
                  </a:schemeClr>
                </a:solidFill>
                <a:latin typeface="Trebuchet MS"/>
                <a:ea typeface="Trebuchet MS"/>
                <a:cs typeface="Trebuchet MS"/>
                <a:sym typeface="Trebuchet MS"/>
              </a:defRPr>
            </a:pPr>
            <a:endParaRPr dirty="0"/>
          </a:p>
        </p:txBody>
      </p:sp>
      <p:sp>
        <p:nvSpPr>
          <p:cNvPr id="229" name="Shape 229"/>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a:p>
        </p:txBody>
      </p:sp>
      <p:pic>
        <p:nvPicPr>
          <p:cNvPr id="230"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 name="Shape 232"/>
          <p:cNvSpPr>
            <a:spLocks noGrp="1"/>
          </p:cNvSpPr>
          <p:nvPr>
            <p:ph type="title"/>
          </p:nvPr>
        </p:nvSpPr>
        <p:spPr>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A Personal Perspective</a:t>
            </a:r>
          </a:p>
        </p:txBody>
      </p:sp>
      <p:sp>
        <p:nvSpPr>
          <p:cNvPr id="233" name="Shape 233"/>
          <p:cNvSpPr>
            <a:spLocks noGrp="1"/>
          </p:cNvSpPr>
          <p:nvPr>
            <p:ph type="body" sz="half" idx="1"/>
          </p:nvPr>
        </p:nvSpPr>
        <p:spPr>
          <a:xfrm>
            <a:off x="508000" y="2679700"/>
            <a:ext cx="11988800" cy="2238286"/>
          </a:xfrm>
          <a:prstGeom prst="rect">
            <a:avLst/>
          </a:prstGeom>
        </p:spPr>
        <p:txBody>
          <a:bodyPr/>
          <a:lstStyle/>
          <a:p>
            <a:pPr marL="678744" indent="-678744">
              <a:lnSpc>
                <a:spcPct val="10000"/>
              </a:lnSpc>
              <a:buClrTx/>
              <a:buSzPct val="75000"/>
              <a:buFontTx/>
              <a:buChar char="•"/>
              <a:defRPr sz="5200">
                <a:solidFill>
                  <a:schemeClr val="accent5">
                    <a:hueOff val="-411174"/>
                    <a:satOff val="4030"/>
                    <a:lumOff val="-29867"/>
                  </a:schemeClr>
                </a:solidFill>
                <a:latin typeface="Trebuchet MS"/>
                <a:ea typeface="Trebuchet MS"/>
                <a:cs typeface="Trebuchet MS"/>
                <a:sym typeface="Trebuchet MS"/>
              </a:defRPr>
            </a:pPr>
            <a:r>
              <a:t>Jay Weiss</a:t>
            </a:r>
          </a:p>
          <a:p>
            <a:pPr marL="678744" indent="-678744">
              <a:lnSpc>
                <a:spcPct val="10000"/>
              </a:lnSpc>
              <a:buClrTx/>
              <a:buSzPct val="75000"/>
              <a:buFontTx/>
              <a:buChar char="•"/>
              <a:defRPr sz="5200">
                <a:solidFill>
                  <a:schemeClr val="accent5">
                    <a:hueOff val="-411174"/>
                    <a:satOff val="4030"/>
                    <a:lumOff val="-29867"/>
                  </a:schemeClr>
                </a:solidFill>
                <a:latin typeface="Trebuchet MS"/>
                <a:ea typeface="Trebuchet MS"/>
                <a:cs typeface="Trebuchet MS"/>
                <a:sym typeface="Trebuchet MS"/>
              </a:defRPr>
            </a:pPr>
            <a:endParaRPr/>
          </a:p>
          <a:p>
            <a:pPr marL="0" indent="0">
              <a:lnSpc>
                <a:spcPct val="10000"/>
              </a:lnSpc>
              <a:buClrTx/>
              <a:buSzTx/>
              <a:buFontTx/>
              <a:buNone/>
              <a:defRPr sz="5200">
                <a:solidFill>
                  <a:schemeClr val="accent5">
                    <a:hueOff val="-411174"/>
                    <a:satOff val="4030"/>
                    <a:lumOff val="-29867"/>
                  </a:schemeClr>
                </a:solidFill>
                <a:latin typeface="Trebuchet MS"/>
                <a:ea typeface="Trebuchet MS"/>
                <a:cs typeface="Trebuchet MS"/>
                <a:sym typeface="Trebuchet MS"/>
              </a:defRPr>
            </a:pPr>
            <a:endParaRPr/>
          </a:p>
          <a:p>
            <a:pPr marL="678744" indent="-678744">
              <a:buClrTx/>
              <a:buSzPct val="75000"/>
              <a:buFontTx/>
              <a:buChar char="•"/>
              <a:defRPr sz="5200">
                <a:solidFill>
                  <a:schemeClr val="accent5">
                    <a:hueOff val="-411174"/>
                    <a:satOff val="4030"/>
                    <a:lumOff val="-29867"/>
                  </a:schemeClr>
                </a:solidFill>
                <a:latin typeface="Trebuchet MS"/>
                <a:ea typeface="Trebuchet MS"/>
                <a:cs typeface="Trebuchet MS"/>
                <a:sym typeface="Trebuchet MS"/>
              </a:defRPr>
            </a:pPr>
            <a:r>
              <a:t>Rev. Dr. Arthur Bergren</a:t>
            </a:r>
          </a:p>
        </p:txBody>
      </p:sp>
      <p:sp>
        <p:nvSpPr>
          <p:cNvPr id="234" name="Shape 234"/>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16</a:t>
            </a:fld>
            <a:endParaRPr/>
          </a:p>
        </p:txBody>
      </p:sp>
      <p:pic>
        <p:nvPicPr>
          <p:cNvPr id="235"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 name="Shape 237"/>
          <p:cNvSpPr>
            <a:spLocks noGrp="1"/>
          </p:cNvSpPr>
          <p:nvPr>
            <p:ph type="title"/>
          </p:nvPr>
        </p:nvSpPr>
        <p:spPr>
          <a:xfrm>
            <a:off x="508000" y="787400"/>
            <a:ext cx="11988800" cy="1219200"/>
          </a:xfrm>
          <a:prstGeom prst="rect">
            <a:avLst/>
          </a:prstGeom>
        </p:spPr>
        <p:txBody>
          <a:bodyPr/>
          <a:lstStyle>
            <a:lvl1pPr algn="l" defTabSz="332993">
              <a:spcBef>
                <a:spcPts val="900"/>
              </a:spcBef>
              <a:defRPr sz="3989">
                <a:solidFill>
                  <a:schemeClr val="accent5">
                    <a:hueOff val="-411174"/>
                    <a:satOff val="4030"/>
                    <a:lumOff val="-29867"/>
                  </a:schemeClr>
                </a:solidFill>
                <a:latin typeface="Trebuchet MS"/>
                <a:ea typeface="Trebuchet MS"/>
                <a:cs typeface="Trebuchet MS"/>
                <a:sym typeface="Trebuchet MS"/>
              </a:defRPr>
            </a:lvl1pPr>
          </a:lstStyle>
          <a:p>
            <a:r>
              <a:t>Our Journey Continues … Our Blessings Build Our Future</a:t>
            </a:r>
          </a:p>
        </p:txBody>
      </p:sp>
      <p:sp>
        <p:nvSpPr>
          <p:cNvPr id="238" name="Shape 238"/>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17</a:t>
            </a:fld>
            <a:endParaRPr/>
          </a:p>
        </p:txBody>
      </p:sp>
      <p:pic>
        <p:nvPicPr>
          <p:cNvPr id="239"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pic>
        <p:nvPicPr>
          <p:cNvPr id="240" name="IMG_4102.JPG"/>
          <p:cNvPicPr>
            <a:picLocks noChangeAspect="1"/>
          </p:cNvPicPr>
          <p:nvPr/>
        </p:nvPicPr>
        <p:blipFill>
          <a:blip r:embed="rId3">
            <a:alphaModFix amt="57025"/>
            <a:extLst/>
          </a:blip>
          <a:srcRect l="3461" t="5606" r="107" b="5606"/>
          <a:stretch>
            <a:fillRect/>
          </a:stretch>
        </p:blipFill>
        <p:spPr>
          <a:xfrm>
            <a:off x="1630822" y="2268738"/>
            <a:ext cx="9587948" cy="6620904"/>
          </a:xfrm>
          <a:prstGeom prst="rect">
            <a:avLst/>
          </a:prstGeom>
          <a:ln w="25400">
            <a:miter lim="400000"/>
          </a:ln>
          <a:effectLst>
            <a:outerShdw blurRad="190500" dist="101600" dir="5400000" rotWithShape="0">
              <a:srgbClr val="000000">
                <a:alpha val="40000"/>
              </a:srgbClr>
            </a:outerShdw>
          </a:effectLst>
        </p:spPr>
      </p:pic>
      <p:sp>
        <p:nvSpPr>
          <p:cNvPr id="241" name="Shape 241"/>
          <p:cNvSpPr/>
          <p:nvPr/>
        </p:nvSpPr>
        <p:spPr>
          <a:xfrm>
            <a:off x="1716909" y="4787899"/>
            <a:ext cx="9415930" cy="584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b="1">
                <a:solidFill>
                  <a:schemeClr val="accent5">
                    <a:hueOff val="-411174"/>
                    <a:satOff val="4030"/>
                    <a:lumOff val="-29867"/>
                  </a:schemeClr>
                </a:solidFill>
                <a:latin typeface="Trebuchet MS"/>
                <a:ea typeface="Trebuchet MS"/>
                <a:cs typeface="Trebuchet MS"/>
                <a:sym typeface="Trebuchet MS"/>
              </a:defRPr>
            </a:lvl1pPr>
          </a:lstStyle>
          <a:p>
            <a:r>
              <a:t>Our blessings of a legacy of generosity</a:t>
            </a:r>
          </a:p>
        </p:txBody>
      </p:sp>
      <p:sp>
        <p:nvSpPr>
          <p:cNvPr id="242" name="Shape 242"/>
          <p:cNvSpPr/>
          <p:nvPr/>
        </p:nvSpPr>
        <p:spPr>
          <a:xfrm>
            <a:off x="3322187" y="5580379"/>
            <a:ext cx="5656734" cy="584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300" b="1">
                <a:solidFill>
                  <a:schemeClr val="accent5">
                    <a:hueOff val="-411174"/>
                    <a:satOff val="4030"/>
                    <a:lumOff val="-29867"/>
                  </a:schemeClr>
                </a:solidFill>
                <a:latin typeface="Trebuchet MS"/>
                <a:ea typeface="Trebuchet MS"/>
                <a:cs typeface="Trebuchet MS"/>
                <a:sym typeface="Trebuchet MS"/>
              </a:defRPr>
            </a:lvl1pPr>
          </a:lstStyle>
          <a:p>
            <a:r>
              <a:t>Our blessings of opportunity</a:t>
            </a:r>
          </a:p>
        </p:txBody>
      </p:sp>
      <p:sp>
        <p:nvSpPr>
          <p:cNvPr id="243" name="Shape 243"/>
          <p:cNvSpPr/>
          <p:nvPr/>
        </p:nvSpPr>
        <p:spPr>
          <a:xfrm>
            <a:off x="3175892" y="3995420"/>
            <a:ext cx="6274312" cy="584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300" b="1">
                <a:solidFill>
                  <a:schemeClr val="accent5">
                    <a:hueOff val="-411174"/>
                    <a:satOff val="4030"/>
                    <a:lumOff val="-29867"/>
                  </a:schemeClr>
                </a:solidFill>
                <a:latin typeface="Trebuchet MS"/>
                <a:ea typeface="Trebuchet MS"/>
                <a:cs typeface="Trebuchet MS"/>
                <a:sym typeface="Trebuchet MS"/>
              </a:defRPr>
            </a:lvl1pPr>
          </a:lstStyle>
          <a:p>
            <a:r>
              <a:t>Our blessings of abundance</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Shape 245"/>
          <p:cNvSpPr>
            <a:spLocks noGrp="1"/>
          </p:cNvSpPr>
          <p:nvPr>
            <p:ph type="title"/>
          </p:nvPr>
        </p:nvSpPr>
        <p:spPr>
          <a:xfrm>
            <a:off x="508000" y="787400"/>
            <a:ext cx="11988800" cy="1219200"/>
          </a:xfrm>
          <a:prstGeom prst="rect">
            <a:avLst/>
          </a:prstGeom>
        </p:spPr>
        <p:txBody>
          <a:bodyPr/>
          <a:lstStyle>
            <a:lvl1pPr algn="l">
              <a:defRPr>
                <a:solidFill>
                  <a:schemeClr val="accent5">
                    <a:hueOff val="-411174"/>
                    <a:satOff val="4030"/>
                    <a:lumOff val="-29867"/>
                  </a:schemeClr>
                </a:solidFill>
                <a:latin typeface="Trebuchet MS"/>
                <a:ea typeface="Trebuchet MS"/>
                <a:cs typeface="Trebuchet MS"/>
                <a:sym typeface="Trebuchet MS"/>
              </a:defRPr>
            </a:lvl1pPr>
          </a:lstStyle>
          <a:p>
            <a:r>
              <a:t>Your Questions</a:t>
            </a:r>
          </a:p>
        </p:txBody>
      </p:sp>
      <p:sp>
        <p:nvSpPr>
          <p:cNvPr id="246" name="Shape 246"/>
          <p:cNvSpPr>
            <a:spLocks noGrp="1"/>
          </p:cNvSpPr>
          <p:nvPr>
            <p:ph type="sldNum" sz="quarter" idx="4294967295"/>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pic>
        <p:nvPicPr>
          <p:cNvPr id="247" name="LutheranLogo_Final.pdf"/>
          <p:cNvPicPr>
            <a:picLocks noChangeAspect="1"/>
          </p:cNvPicPr>
          <p:nvPr/>
        </p:nvPicPr>
        <p:blipFill>
          <a:blip r:embed="rId2">
            <a:extLst/>
          </a:blip>
          <a:stretch>
            <a:fillRect/>
          </a:stretch>
        </p:blipFill>
        <p:spPr>
          <a:xfrm>
            <a:off x="10526146" y="8980492"/>
            <a:ext cx="2283005" cy="607694"/>
          </a:xfrm>
          <a:prstGeom prst="rect">
            <a:avLst/>
          </a:prstGeom>
          <a:ln w="12700">
            <a:miter lim="400000"/>
          </a:ln>
        </p:spPr>
      </p:pic>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TotalTime>
  <Words>1329</Words>
  <Application>Microsoft Office PowerPoint</Application>
  <PresentationFormat>Custom</PresentationFormat>
  <Paragraphs>293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New_Template4</vt:lpstr>
      <vt:lpstr>The Path Forward</vt:lpstr>
      <vt:lpstr>Our Journey Continues …</vt:lpstr>
      <vt:lpstr>Our Journey Continues …</vt:lpstr>
      <vt:lpstr>Our Journey Continues …</vt:lpstr>
      <vt:lpstr>Our Journey Continues …</vt:lpstr>
      <vt:lpstr>Our Journey Continues …</vt:lpstr>
      <vt:lpstr>Our Journey Continues …  </vt:lpstr>
      <vt:lpstr>General Envelope Giving Trends … A Five Year History</vt:lpstr>
      <vt:lpstr>Congregation Giving … An Uninformed View</vt:lpstr>
      <vt:lpstr>General Envelope Giving for 2015 … by Age Group</vt:lpstr>
      <vt:lpstr>General Envelope Giving for 2015 … a Further Look</vt:lpstr>
      <vt:lpstr>Changes in Income … by Annual Giving  Bracket</vt:lpstr>
      <vt:lpstr>Congregation Giving … An Informed View</vt:lpstr>
      <vt:lpstr>Our Journey Continues … Our Opportunities, Our Faith and Receiving God’s Grace</vt:lpstr>
      <vt:lpstr>Our Journey Continues … Our Opportunities, Our Faith and Receiving God’s Grace</vt:lpstr>
      <vt:lpstr>A Personal Perspective</vt:lpstr>
      <vt:lpstr>Our Journey Continues … Our Blessings Build Our Future</vt:lpstr>
      <vt:lpstr>Your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Forward</dc:title>
  <dc:creator>Jacobson, Dawn M.</dc:creator>
  <cp:lastModifiedBy>SC Johnson</cp:lastModifiedBy>
  <cp:revision>7</cp:revision>
  <dcterms:modified xsi:type="dcterms:W3CDTF">2016-05-25T17:06:09Z</dcterms:modified>
</cp:coreProperties>
</file>